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1"/>
  </p:notesMasterIdLst>
  <p:sldIdLst>
    <p:sldId id="271" r:id="rId2"/>
    <p:sldId id="314" r:id="rId3"/>
    <p:sldId id="313" r:id="rId4"/>
    <p:sldId id="257" r:id="rId5"/>
    <p:sldId id="266" r:id="rId6"/>
    <p:sldId id="259" r:id="rId7"/>
    <p:sldId id="268" r:id="rId8"/>
    <p:sldId id="303" r:id="rId9"/>
    <p:sldId id="315" r:id="rId10"/>
    <p:sldId id="269" r:id="rId11"/>
    <p:sldId id="273" r:id="rId12"/>
    <p:sldId id="276" r:id="rId13"/>
    <p:sldId id="275" r:id="rId14"/>
    <p:sldId id="304" r:id="rId15"/>
    <p:sldId id="277" r:id="rId16"/>
    <p:sldId id="279" r:id="rId17"/>
    <p:sldId id="281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316" r:id="rId26"/>
    <p:sldId id="288" r:id="rId27"/>
    <p:sldId id="289" r:id="rId28"/>
    <p:sldId id="290" r:id="rId29"/>
    <p:sldId id="291" r:id="rId30"/>
    <p:sldId id="292" r:id="rId31"/>
    <p:sldId id="294" r:id="rId32"/>
    <p:sldId id="295" r:id="rId33"/>
    <p:sldId id="296" r:id="rId34"/>
    <p:sldId id="297" r:id="rId35"/>
    <p:sldId id="298" r:id="rId36"/>
    <p:sldId id="300" r:id="rId37"/>
    <p:sldId id="301" r:id="rId38"/>
    <p:sldId id="302" r:id="rId39"/>
    <p:sldId id="310" r:id="rId40"/>
    <p:sldId id="311" r:id="rId41"/>
    <p:sldId id="312" r:id="rId42"/>
    <p:sldId id="317" r:id="rId43"/>
    <p:sldId id="306" r:id="rId44"/>
    <p:sldId id="305" r:id="rId45"/>
    <p:sldId id="307" r:id="rId46"/>
    <p:sldId id="318" r:id="rId47"/>
    <p:sldId id="308" r:id="rId48"/>
    <p:sldId id="264" r:id="rId49"/>
    <p:sldId id="263" r:id="rId50"/>
  </p:sldIdLst>
  <p:sldSz cx="18288000" cy="10287000"/>
  <p:notesSz cx="10287000" cy="18288000"/>
  <p:embeddedFontLst>
    <p:embeddedFont>
      <p:font typeface="Pretendard" panose="020B0600000101010101" charset="-127"/>
      <p:regular r:id="rId52"/>
      <p:bold r:id="rId53"/>
    </p:embeddedFont>
    <p:embeddedFont>
      <p:font typeface="Pretendard Black" panose="020B0600000101010101" charset="-127"/>
      <p:bold r:id="rId54"/>
    </p:embeddedFont>
    <p:embeddedFont>
      <p:font typeface="Pretendard ExtraBold" panose="020B0600000101010101" charset="-127"/>
      <p:bold r:id="rId55"/>
    </p:embeddedFont>
    <p:embeddedFont>
      <p:font typeface="Pretendard Medium" panose="020B0600000101010101" charset="-127"/>
      <p:regular r:id="rId56"/>
    </p:embeddedFont>
    <p:embeddedFont>
      <p:font typeface="Pretendard SemiBold" panose="020B0600000101010101" charset="-127"/>
      <p:regular r:id="rId57"/>
      <p:bold r:id="rId58"/>
    </p:embeddedFont>
    <p:embeddedFont>
      <p:font typeface="S-Core Dream 2 ExtraLight" panose="020B0600000101010101" charset="-127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PT Sans Caption" panose="020B0603020203020204" pitchFamily="34" charset="0"/>
      <p:regular r:id="rId64"/>
      <p:bold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1"/>
    <a:srgbClr val="FF9900"/>
    <a:srgbClr val="FF5050"/>
    <a:srgbClr val="4452FF"/>
    <a:srgbClr val="688AFE"/>
    <a:srgbClr val="ED7161"/>
    <a:srgbClr val="80AEFD"/>
    <a:srgbClr val="83AFFD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09"/>
    <p:restoredTop sz="92233"/>
  </p:normalViewPr>
  <p:slideViewPr>
    <p:cSldViewPr>
      <p:cViewPr varScale="1">
        <p:scale>
          <a:sx n="71" d="100"/>
          <a:sy n="71" d="100"/>
        </p:scale>
        <p:origin x="51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72F2-6C8F-7D40-B3BE-269A77A39BED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BD58D-EFB4-4543-B9E9-6B45024C3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28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F97E8-8CE2-48FC-26EB-51592BE4B3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27119" y="2935534"/>
            <a:ext cx="6733234" cy="673323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76786" y="2143038"/>
            <a:ext cx="656071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b="1" kern="0" spc="-100" dirty="0">
                <a:solidFill>
                  <a:srgbClr val="4452FF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ExtraBold" pitchFamily="34" charset="0"/>
              </a:rPr>
              <a:t>4</a:t>
            </a:r>
            <a:r>
              <a:rPr lang="ko-KR" altLang="en-US" sz="4000" b="1" kern="0" spc="-100" dirty="0">
                <a:solidFill>
                  <a:srgbClr val="4452FF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ExtraBold" pitchFamily="34" charset="0"/>
              </a:rPr>
              <a:t>조 </a:t>
            </a:r>
            <a:r>
              <a:rPr lang="en-US" altLang="ko-KR" sz="4000" b="1" kern="0" spc="-100" dirty="0">
                <a:solidFill>
                  <a:srgbClr val="4452FF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ExtraBold" pitchFamily="34" charset="0"/>
              </a:rPr>
              <a:t>4KP1</a:t>
            </a:r>
            <a:endParaRPr lang="en-US" b="1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2025901" y="545923"/>
            <a:ext cx="15384016" cy="21429"/>
            <a:chOff x="2025901" y="545923"/>
            <a:chExt cx="15384016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5901" y="545923"/>
              <a:ext cx="15384016" cy="2142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220554" y="3210893"/>
            <a:ext cx="12073177" cy="1215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300" b="1" kern="0" spc="-2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anose="02000503000000020004" pitchFamily="2" charset="-127"/>
              </a:rPr>
              <a:t>유동인구를 반영한</a:t>
            </a:r>
            <a:endParaRPr lang="en-US" b="1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" panose="02000503000000020004" pitchFamily="2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-777969" y="4335450"/>
            <a:ext cx="1981299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b="1" kern="0" spc="-4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매출 최적지 선정 예측 모델링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DBD4C-E1F1-94FD-98A3-1822CFCCC9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9533492" y="1367626"/>
            <a:ext cx="9869050" cy="98690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717341"/>
            <a:ext cx="18514286" cy="1569660"/>
            <a:chOff x="0" y="9123810"/>
            <a:chExt cx="18514286" cy="1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123810"/>
              <a:ext cx="18514286" cy="156190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513015" y="9258300"/>
            <a:ext cx="9261970" cy="9140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Pretendard Medium" pitchFamily="34" charset="0"/>
                <a:cs typeface="Pretendard Medium" pitchFamily="34" charset="0"/>
              </a:rPr>
              <a:t>강병욱</a:t>
            </a:r>
            <a:r>
              <a:rPr lang="en-US" altLang="ko-KR" sz="2800" b="1" dirty="0">
                <a:solidFill>
                  <a:schemeClr val="bg1"/>
                </a:solidFill>
                <a:latin typeface="Pretendard Medium" pitchFamily="34" charset="0"/>
                <a:cs typeface="Pretendard Medium" pitchFamily="34" charset="0"/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  <a:latin typeface="Pretendard Medium" pitchFamily="34" charset="0"/>
                <a:cs typeface="Pretendard Medium" pitchFamily="34" charset="0"/>
              </a:rPr>
              <a:t> 강현민</a:t>
            </a:r>
            <a:r>
              <a:rPr lang="en-US" altLang="ko-KR" sz="2800" b="1" dirty="0">
                <a:solidFill>
                  <a:schemeClr val="bg1"/>
                </a:solidFill>
                <a:latin typeface="Pretendard Medium" pitchFamily="34" charset="0"/>
                <a:cs typeface="Pretendard Medium" pitchFamily="34" charset="0"/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  <a:latin typeface="Pretendard Medium" pitchFamily="34" charset="0"/>
                <a:cs typeface="Pretendard Medium" pitchFamily="34" charset="0"/>
              </a:rPr>
              <a:t> 김민서</a:t>
            </a:r>
            <a:r>
              <a:rPr lang="en-US" altLang="ko-KR" sz="2800" b="1" dirty="0">
                <a:solidFill>
                  <a:schemeClr val="bg1"/>
                </a:solidFill>
                <a:latin typeface="Pretendard Medium" pitchFamily="34" charset="0"/>
                <a:cs typeface="Pretendard Medium" pitchFamily="34" charset="0"/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  <a:latin typeface="Pretendard Medium" pitchFamily="34" charset="0"/>
                <a:cs typeface="Pretendard Medium" pitchFamily="34" charset="0"/>
              </a:rPr>
              <a:t> 김창현</a:t>
            </a:r>
            <a:r>
              <a:rPr lang="en-US" altLang="ko-KR" sz="2800" b="1" dirty="0">
                <a:solidFill>
                  <a:schemeClr val="bg1"/>
                </a:solidFill>
                <a:latin typeface="Pretendard Medium" pitchFamily="34" charset="0"/>
                <a:cs typeface="Pretendard Medium" pitchFamily="34" charset="0"/>
              </a:rPr>
              <a:t>,</a:t>
            </a:r>
            <a:r>
              <a:rPr lang="ko-KR" altLang="en-US" sz="2800" b="1" dirty="0">
                <a:solidFill>
                  <a:schemeClr val="bg1"/>
                </a:solidFill>
                <a:latin typeface="Pretendard Medium" pitchFamily="34" charset="0"/>
                <a:cs typeface="Pretendard Medium" pitchFamily="34" charset="0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Pretendard Medium" pitchFamily="34" charset="0"/>
                <a:cs typeface="Pretendard Medium" pitchFamily="34" charset="0"/>
              </a:rPr>
              <a:t>박건원</a:t>
            </a:r>
            <a:endParaRPr lang="en-US" sz="2800" b="1" dirty="0">
              <a:solidFill>
                <a:schemeClr val="bg1"/>
              </a:solidFill>
              <a:latin typeface="Pretendard Medium" pitchFamily="34" charset="0"/>
              <a:cs typeface="Pretendard Medium" pitchFamily="34" charset="0"/>
            </a:endParaRP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41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현황</a:t>
            </a:r>
            <a:r>
              <a:rPr 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 </a:t>
            </a:r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분석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5562600" y="1257300"/>
            <a:ext cx="10058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7">
            <a:extLst>
              <a:ext uri="{FF2B5EF4-FFF2-40B4-BE49-F238E27FC236}">
                <a16:creationId xmlns:a16="http://schemas.microsoft.com/office/drawing/2014/main" id="{0E2C0199-8CA0-223E-C441-80D01A49EE87}"/>
              </a:ext>
            </a:extLst>
          </p:cNvPr>
          <p:cNvSpPr txBox="1"/>
          <p:nvPr/>
        </p:nvSpPr>
        <p:spPr>
          <a:xfrm>
            <a:off x="10956325" y="5648623"/>
            <a:ext cx="6553199" cy="29238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3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3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각 자치구들 중 매출과 유동인구 사이 상관관계가 가장 높은 자치구를 뽑아 모델링을 진행하기 위해 상관관계 분석</a:t>
            </a:r>
            <a:endParaRPr lang="en-US" altLang="ko-KR" sz="23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3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3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marL="342900" indent="-342900" algn="r">
              <a:buFontTx/>
              <a:buChar char="-"/>
            </a:pPr>
            <a:r>
              <a:rPr lang="ko-KR" altLang="en-US" sz="23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상관계수가 가장 좋은 영등포구    가 </a:t>
            </a:r>
            <a:endParaRPr lang="en-US" altLang="ko-KR" sz="23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3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0.2</a:t>
            </a:r>
            <a:r>
              <a:rPr lang="ko-KR" altLang="en-US" sz="23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의 수치를 보여주고 있어 좀 더 세밀한 데이터 분석이 필요하다고 판단 </a:t>
            </a:r>
            <a:endParaRPr lang="en-US" b="1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</p:txBody>
      </p:sp>
      <p:sp>
        <p:nvSpPr>
          <p:cNvPr id="5" name="Object 37">
            <a:extLst>
              <a:ext uri="{FF2B5EF4-FFF2-40B4-BE49-F238E27FC236}">
                <a16:creationId xmlns:a16="http://schemas.microsoft.com/office/drawing/2014/main" id="{D2719883-3C19-CFBB-9789-C5DFBB7A77ED}"/>
              </a:ext>
            </a:extLst>
          </p:cNvPr>
          <p:cNvSpPr txBox="1"/>
          <p:nvPr/>
        </p:nvSpPr>
        <p:spPr>
          <a:xfrm>
            <a:off x="10538638" y="3901884"/>
            <a:ext cx="698736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2019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분기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2023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분기 서울시 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자치구의 유동인구와 매출액 상관관계 분석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1E980E-01B8-E291-3E5A-87153D1C83BB}"/>
              </a:ext>
            </a:extLst>
          </p:cNvPr>
          <p:cNvCxnSpPr>
            <a:cxnSpLocks/>
          </p:cNvCxnSpPr>
          <p:nvPr/>
        </p:nvCxnSpPr>
        <p:spPr>
          <a:xfrm>
            <a:off x="10956325" y="5162787"/>
            <a:ext cx="6569675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83B27B-D17C-7F66-C3EB-AE8CE8333C21}"/>
              </a:ext>
            </a:extLst>
          </p:cNvPr>
          <p:cNvGrpSpPr/>
          <p:nvPr/>
        </p:nvGrpSpPr>
        <p:grpSpPr>
          <a:xfrm>
            <a:off x="990600" y="2933699"/>
            <a:ext cx="9457640" cy="5926204"/>
            <a:chOff x="991330" y="2409226"/>
            <a:chExt cx="9760281" cy="6620474"/>
          </a:xfrm>
        </p:grpSpPr>
        <p:pic>
          <p:nvPicPr>
            <p:cNvPr id="9" name="그림 6">
              <a:extLst>
                <a:ext uri="{FF2B5EF4-FFF2-40B4-BE49-F238E27FC236}">
                  <a16:creationId xmlns:a16="http://schemas.microsoft.com/office/drawing/2014/main" id="{7F1FF517-1D00-3875-C744-540A97797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922" y="2580740"/>
              <a:ext cx="9648689" cy="6448960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C21A3A7-D038-170E-B75D-9AC453B83841}"/>
                </a:ext>
              </a:extLst>
            </p:cNvPr>
            <p:cNvSpPr/>
            <p:nvPr/>
          </p:nvSpPr>
          <p:spPr>
            <a:xfrm>
              <a:off x="991330" y="2409226"/>
              <a:ext cx="9760281" cy="6620473"/>
            </a:xfrm>
            <a:prstGeom prst="roundRect">
              <a:avLst>
                <a:gd name="adj" fmla="val 3895"/>
              </a:avLst>
            </a:prstGeom>
            <a:solidFill>
              <a:srgbClr val="80AEFD">
                <a:alpha val="3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그림 16">
              <a:extLst>
                <a:ext uri="{FF2B5EF4-FFF2-40B4-BE49-F238E27FC236}">
                  <a16:creationId xmlns:a16="http://schemas.microsoft.com/office/drawing/2014/main" id="{275131AE-572F-0950-69B1-02C9AD03F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020" t="89234" r="1712" b="4781"/>
            <a:stretch/>
          </p:blipFill>
          <p:spPr>
            <a:xfrm>
              <a:off x="5803761" y="8332648"/>
              <a:ext cx="4850180" cy="38593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sp>
        <p:nvSpPr>
          <p:cNvPr id="17" name="Object 83">
            <a:extLst>
              <a:ext uri="{FF2B5EF4-FFF2-40B4-BE49-F238E27FC236}">
                <a16:creationId xmlns:a16="http://schemas.microsoft.com/office/drawing/2014/main" id="{0734C072-3B55-A3D9-50AA-73A1E22B21C5}"/>
              </a:ext>
            </a:extLst>
          </p:cNvPr>
          <p:cNvSpPr txBox="1"/>
          <p:nvPr/>
        </p:nvSpPr>
        <p:spPr>
          <a:xfrm>
            <a:off x="11430000" y="2857500"/>
            <a:ext cx="5943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01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EE6B9A-1007-4E3C-B97E-3B8D16C4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341" y="7283340"/>
            <a:ext cx="1441864" cy="5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4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현황</a:t>
            </a:r>
            <a:r>
              <a:rPr 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 </a:t>
            </a:r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분석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5562600" y="1257300"/>
            <a:ext cx="10058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7">
            <a:extLst>
              <a:ext uri="{FF2B5EF4-FFF2-40B4-BE49-F238E27FC236}">
                <a16:creationId xmlns:a16="http://schemas.microsoft.com/office/drawing/2014/main" id="{0E2C0199-8CA0-223E-C441-80D01A49EE87}"/>
              </a:ext>
            </a:extLst>
          </p:cNvPr>
          <p:cNvSpPr txBox="1"/>
          <p:nvPr/>
        </p:nvSpPr>
        <p:spPr>
          <a:xfrm>
            <a:off x="1066800" y="4753094"/>
            <a:ext cx="6909662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2019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년 데이터는 시점이 너무 멀다고 판단하여 제외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2020,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2021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데이터의 경우 상관계수가 음수인 자치구가 다수였음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확인 결과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Covid-19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로 인해 유동인구가 제한된 상황의 데이터라 제외하기로 판단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유동인구가 활성화된 최근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2022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1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분기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~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2023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2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분기 데이터를 활용하여 진행 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Object 37">
            <a:extLst>
              <a:ext uri="{FF2B5EF4-FFF2-40B4-BE49-F238E27FC236}">
                <a16:creationId xmlns:a16="http://schemas.microsoft.com/office/drawing/2014/main" id="{D2719883-3C19-CFBB-9789-C5DFBB7A77ED}"/>
              </a:ext>
            </a:extLst>
          </p:cNvPr>
          <p:cNvSpPr txBox="1"/>
          <p:nvPr/>
        </p:nvSpPr>
        <p:spPr>
          <a:xfrm>
            <a:off x="1134160" y="3837331"/>
            <a:ext cx="698736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2019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년부터 연도별 상관관계 분석 결과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1E980E-01B8-E291-3E5A-87153D1C83BB}"/>
              </a:ext>
            </a:extLst>
          </p:cNvPr>
          <p:cNvCxnSpPr>
            <a:cxnSpLocks/>
          </p:cNvCxnSpPr>
          <p:nvPr/>
        </p:nvCxnSpPr>
        <p:spPr>
          <a:xfrm>
            <a:off x="1170847" y="4512951"/>
            <a:ext cx="6569675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C7C55E-ABBC-1E8F-1EE6-D5CA58BDD4D3}"/>
              </a:ext>
            </a:extLst>
          </p:cNvPr>
          <p:cNvGrpSpPr/>
          <p:nvPr/>
        </p:nvGrpSpPr>
        <p:grpSpPr>
          <a:xfrm>
            <a:off x="8043822" y="2515969"/>
            <a:ext cx="9457640" cy="5938538"/>
            <a:chOff x="1896160" y="3414506"/>
            <a:chExt cx="9457640" cy="5938538"/>
          </a:xfrm>
        </p:grpSpPr>
        <p:pic>
          <p:nvPicPr>
            <p:cNvPr id="13" name="그림 2">
              <a:extLst>
                <a:ext uri="{FF2B5EF4-FFF2-40B4-BE49-F238E27FC236}">
                  <a16:creationId xmlns:a16="http://schemas.microsoft.com/office/drawing/2014/main" id="{268E4738-A110-8F5D-235C-6DA5CEEAF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9219" y="3527330"/>
              <a:ext cx="4670520" cy="2880782"/>
            </a:xfrm>
            <a:prstGeom prst="rect">
              <a:avLst/>
            </a:prstGeom>
          </p:spPr>
        </p:pic>
        <p:pic>
          <p:nvPicPr>
            <p:cNvPr id="17" name="그림 7">
              <a:extLst>
                <a:ext uri="{FF2B5EF4-FFF2-40B4-BE49-F238E27FC236}">
                  <a16:creationId xmlns:a16="http://schemas.microsoft.com/office/drawing/2014/main" id="{4EC6D27B-4D1C-A22F-2D39-B484E9E67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738" y="6408112"/>
              <a:ext cx="4670520" cy="2944932"/>
            </a:xfrm>
            <a:prstGeom prst="rect">
              <a:avLst/>
            </a:prstGeom>
          </p:spPr>
        </p:pic>
        <p:pic>
          <p:nvPicPr>
            <p:cNvPr id="18" name="그림 5">
              <a:extLst>
                <a:ext uri="{FF2B5EF4-FFF2-40B4-BE49-F238E27FC236}">
                  <a16:creationId xmlns:a16="http://schemas.microsoft.com/office/drawing/2014/main" id="{ED1BBC66-2C3A-463A-F2AE-3C2BA6211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740" y="3491757"/>
              <a:ext cx="4670520" cy="2885851"/>
            </a:xfrm>
            <a:prstGeom prst="rect">
              <a:avLst/>
            </a:prstGeom>
          </p:spPr>
        </p:pic>
        <p:pic>
          <p:nvPicPr>
            <p:cNvPr id="19" name="그림 17">
              <a:extLst>
                <a:ext uri="{FF2B5EF4-FFF2-40B4-BE49-F238E27FC236}">
                  <a16:creationId xmlns:a16="http://schemas.microsoft.com/office/drawing/2014/main" id="{E4958A54-3F7F-B52D-3CD0-133CBED7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1157" y="6408112"/>
              <a:ext cx="4686641" cy="2880780"/>
            </a:xfrm>
            <a:prstGeom prst="rect">
              <a:avLst/>
            </a:prstGeom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0250C0D-E728-F52D-A267-107CB5E88789}"/>
                </a:ext>
              </a:extLst>
            </p:cNvPr>
            <p:cNvSpPr/>
            <p:nvPr/>
          </p:nvSpPr>
          <p:spPr>
            <a:xfrm>
              <a:off x="1896160" y="3414506"/>
              <a:ext cx="9457640" cy="5926203"/>
            </a:xfrm>
            <a:prstGeom prst="roundRect">
              <a:avLst>
                <a:gd name="adj" fmla="val 3895"/>
              </a:avLst>
            </a:prstGeom>
            <a:solidFill>
              <a:srgbClr val="80AEFD">
                <a:alpha val="3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4401A5-F8E3-E81B-42D8-934B95B64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89" t="7316" r="22005" b="13037"/>
            <a:stretch/>
          </p:blipFill>
          <p:spPr>
            <a:xfrm>
              <a:off x="7076381" y="3698762"/>
              <a:ext cx="3073107" cy="2392411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2" name="그림 23">
              <a:extLst>
                <a:ext uri="{FF2B5EF4-FFF2-40B4-BE49-F238E27FC236}">
                  <a16:creationId xmlns:a16="http://schemas.microsoft.com/office/drawing/2014/main" id="{91CE6346-B858-27A7-2291-D9967B471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59" t="4448" r="42527" b="11407"/>
            <a:stretch/>
          </p:blipFill>
          <p:spPr>
            <a:xfrm>
              <a:off x="7034664" y="6501664"/>
              <a:ext cx="2167810" cy="247800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3" name="그림 24">
              <a:extLst>
                <a:ext uri="{FF2B5EF4-FFF2-40B4-BE49-F238E27FC236}">
                  <a16:creationId xmlns:a16="http://schemas.microsoft.com/office/drawing/2014/main" id="{063C97C0-1031-D250-F341-4E91A3B53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986" r="4783" b="18942"/>
            <a:stretch/>
          </p:blipFill>
          <p:spPr>
            <a:xfrm>
              <a:off x="1947960" y="8506397"/>
              <a:ext cx="4462480" cy="16232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sp>
        <p:nvSpPr>
          <p:cNvPr id="40" name="Object 83">
            <a:extLst>
              <a:ext uri="{FF2B5EF4-FFF2-40B4-BE49-F238E27FC236}">
                <a16:creationId xmlns:a16="http://schemas.microsoft.com/office/drawing/2014/main" id="{871475FC-B128-7D97-4E8D-3DBB3C979372}"/>
              </a:ext>
            </a:extLst>
          </p:cNvPr>
          <p:cNvSpPr txBox="1"/>
          <p:nvPr/>
        </p:nvSpPr>
        <p:spPr>
          <a:xfrm>
            <a:off x="1143000" y="2695694"/>
            <a:ext cx="5943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02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4C48B9FD-8D25-7A38-1E69-FA953922B810}"/>
              </a:ext>
            </a:extLst>
          </p:cNvPr>
          <p:cNvSpPr txBox="1"/>
          <p:nvPr/>
        </p:nvSpPr>
        <p:spPr>
          <a:xfrm>
            <a:off x="1295400" y="8877300"/>
            <a:ext cx="155846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2022</a:t>
            </a:r>
            <a:r>
              <a:rPr lang="ko-KR" altLang="en-US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상관계수 그래프에서 상관계수가 가장 높은 종로구       를 선택하여 진행</a:t>
            </a:r>
            <a:endParaRPr lang="en-US" sz="2400" b="1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08714F-72CC-4734-B6F7-EE20F0319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6588" y="8794162"/>
            <a:ext cx="1513585" cy="6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6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sz="80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5" name="Object 37">
            <a:extLst>
              <a:ext uri="{FF2B5EF4-FFF2-40B4-BE49-F238E27FC236}">
                <a16:creationId xmlns:a16="http://schemas.microsoft.com/office/drawing/2014/main" id="{D2719883-3C19-CFBB-9789-C5DFBB7A77ED}"/>
              </a:ext>
            </a:extLst>
          </p:cNvPr>
          <p:cNvSpPr txBox="1"/>
          <p:nvPr/>
        </p:nvSpPr>
        <p:spPr>
          <a:xfrm>
            <a:off x="10538638" y="3771900"/>
            <a:ext cx="698736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서울시 공공데이터 사이트를 통해 데이터 수집 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진행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1E980E-01B8-E291-3E5A-87153D1C83BB}"/>
              </a:ext>
            </a:extLst>
          </p:cNvPr>
          <p:cNvCxnSpPr>
            <a:cxnSpLocks/>
          </p:cNvCxnSpPr>
          <p:nvPr/>
        </p:nvCxnSpPr>
        <p:spPr>
          <a:xfrm>
            <a:off x="10956325" y="4991100"/>
            <a:ext cx="6569675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AB9326-9354-BBDF-EFB7-DF7494001E90}"/>
              </a:ext>
            </a:extLst>
          </p:cNvPr>
          <p:cNvCxnSpPr>
            <a:cxnSpLocks/>
          </p:cNvCxnSpPr>
          <p:nvPr/>
        </p:nvCxnSpPr>
        <p:spPr>
          <a:xfrm>
            <a:off x="6553200" y="1257300"/>
            <a:ext cx="90678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37">
            <a:extLst>
              <a:ext uri="{FF2B5EF4-FFF2-40B4-BE49-F238E27FC236}">
                <a16:creationId xmlns:a16="http://schemas.microsoft.com/office/drawing/2014/main" id="{E31ED044-A696-39D8-C942-80A4E2AC4397}"/>
              </a:ext>
            </a:extLst>
          </p:cNvPr>
          <p:cNvSpPr txBox="1"/>
          <p:nvPr/>
        </p:nvSpPr>
        <p:spPr>
          <a:xfrm>
            <a:off x="10692538" y="5295900"/>
            <a:ext cx="6909662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매출 금액과 상관이 있다고 판단되는 데이터에 대해 수집하여 진행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	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유동인구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대형점포수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병원 수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학교 수 등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매출 데이터에는 행정동 별 데이터가 없고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유동인구 데이터도 행정동 정보가 많이 부족해  자치구별로 데이터 정리 진행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상권분석 외 다른 분야에서 활용하기 위해 정리된 데이터들이라 </a:t>
            </a:r>
            <a:r>
              <a:rPr lang="ko-KR" altLang="en-US" sz="2000" b="1" kern="0" spc="-100" dirty="0">
                <a:solidFill>
                  <a:srgbClr val="FF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결손 데이터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가 많아 좋지 않은 데이터셋이라 판단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Object 37">
            <a:extLst>
              <a:ext uri="{FF2B5EF4-FFF2-40B4-BE49-F238E27FC236}">
                <a16:creationId xmlns:a16="http://schemas.microsoft.com/office/drawing/2014/main" id="{4A5651FD-BF00-A504-8418-930866DB2EB7}"/>
              </a:ext>
            </a:extLst>
          </p:cNvPr>
          <p:cNvSpPr txBox="1"/>
          <p:nvPr/>
        </p:nvSpPr>
        <p:spPr>
          <a:xfrm>
            <a:off x="1295400" y="8877300"/>
            <a:ext cx="155846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전처리까지 완료하였으나 사용하지 않기로 결정</a:t>
            </a:r>
            <a:endParaRPr lang="en-US" sz="2400" b="1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263A51A4-CDF5-44EE-E883-980C26BC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3808527"/>
            <a:ext cx="9116553" cy="4535369"/>
          </a:xfrm>
          <a:prstGeom prst="rect">
            <a:avLst/>
          </a:prstGeom>
        </p:spPr>
      </p:pic>
      <p:sp>
        <p:nvSpPr>
          <p:cNvPr id="8" name="직사각형 1">
            <a:extLst>
              <a:ext uri="{FF2B5EF4-FFF2-40B4-BE49-F238E27FC236}">
                <a16:creationId xmlns:a16="http://schemas.microsoft.com/office/drawing/2014/main" id="{A56EF84D-3411-4AC2-EB17-5767E11CBAED}"/>
              </a:ext>
            </a:extLst>
          </p:cNvPr>
          <p:cNvSpPr/>
          <p:nvPr/>
        </p:nvSpPr>
        <p:spPr>
          <a:xfrm rot="20380633">
            <a:off x="3865423" y="5381137"/>
            <a:ext cx="3649591" cy="1192546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DROP</a:t>
            </a:r>
            <a:endParaRPr lang="ko-KR" altLang="en-US" sz="6600" b="1" dirty="0">
              <a:solidFill>
                <a:srgbClr val="FF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47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7">
            <a:extLst>
              <a:ext uri="{FF2B5EF4-FFF2-40B4-BE49-F238E27FC236}">
                <a16:creationId xmlns:a16="http://schemas.microsoft.com/office/drawing/2014/main" id="{0E2C0199-8CA0-223E-C441-80D01A49EE87}"/>
              </a:ext>
            </a:extLst>
          </p:cNvPr>
          <p:cNvSpPr txBox="1"/>
          <p:nvPr/>
        </p:nvSpPr>
        <p:spPr>
          <a:xfrm>
            <a:off x="5999392" y="3066990"/>
            <a:ext cx="111252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매출 금액과 상관이 있다고 판단되는 데이터 수집 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재진행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</p:txBody>
      </p:sp>
      <p:sp>
        <p:nvSpPr>
          <p:cNvPr id="5" name="Object 37">
            <a:extLst>
              <a:ext uri="{FF2B5EF4-FFF2-40B4-BE49-F238E27FC236}">
                <a16:creationId xmlns:a16="http://schemas.microsoft.com/office/drawing/2014/main" id="{D2719883-3C19-CFBB-9789-C5DFBB7A77ED}"/>
              </a:ext>
            </a:extLst>
          </p:cNvPr>
          <p:cNvSpPr txBox="1"/>
          <p:nvPr/>
        </p:nvSpPr>
        <p:spPr>
          <a:xfrm>
            <a:off x="10233838" y="2210923"/>
            <a:ext cx="698736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새로운 상권분석서비스 데이터 수집 및 </a:t>
            </a:r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1E980E-01B8-E291-3E5A-87153D1C83BB}"/>
              </a:ext>
            </a:extLst>
          </p:cNvPr>
          <p:cNvCxnSpPr>
            <a:cxnSpLocks/>
          </p:cNvCxnSpPr>
          <p:nvPr/>
        </p:nvCxnSpPr>
        <p:spPr>
          <a:xfrm>
            <a:off x="10554917" y="2888227"/>
            <a:ext cx="6569675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AFCA7D2-A439-F46D-DBB6-1AB7F5F4E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50"/>
          <a:stretch/>
        </p:blipFill>
        <p:spPr>
          <a:xfrm>
            <a:off x="12573000" y="7096945"/>
            <a:ext cx="4312055" cy="2019402"/>
          </a:xfrm>
          <a:prstGeom prst="rect">
            <a:avLst/>
          </a:prstGeom>
        </p:spPr>
      </p:pic>
      <p:pic>
        <p:nvPicPr>
          <p:cNvPr id="8" name="그림 20">
            <a:extLst>
              <a:ext uri="{FF2B5EF4-FFF2-40B4-BE49-F238E27FC236}">
                <a16:creationId xmlns:a16="http://schemas.microsoft.com/office/drawing/2014/main" id="{CB71D9A8-9F25-8DA7-95D3-F8EEAE872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99"/>
          <a:stretch/>
        </p:blipFill>
        <p:spPr>
          <a:xfrm>
            <a:off x="11747800" y="4076700"/>
            <a:ext cx="5702000" cy="1946162"/>
          </a:xfrm>
          <a:prstGeom prst="rect">
            <a:avLst/>
          </a:prstGeom>
        </p:spPr>
      </p:pic>
      <p:pic>
        <p:nvPicPr>
          <p:cNvPr id="9" name="그림 22">
            <a:extLst>
              <a:ext uri="{FF2B5EF4-FFF2-40B4-BE49-F238E27FC236}">
                <a16:creationId xmlns:a16="http://schemas.microsoft.com/office/drawing/2014/main" id="{84093BEF-361A-31AF-DE1B-69719FC6E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199"/>
          <a:stretch/>
        </p:blipFill>
        <p:spPr>
          <a:xfrm>
            <a:off x="1143000" y="7087264"/>
            <a:ext cx="4370790" cy="1996624"/>
          </a:xfrm>
          <a:prstGeom prst="rect">
            <a:avLst/>
          </a:prstGeom>
        </p:spPr>
      </p:pic>
      <p:pic>
        <p:nvPicPr>
          <p:cNvPr id="11" name="그림 24">
            <a:extLst>
              <a:ext uri="{FF2B5EF4-FFF2-40B4-BE49-F238E27FC236}">
                <a16:creationId xmlns:a16="http://schemas.microsoft.com/office/drawing/2014/main" id="{B4560535-3F8B-FC2D-E053-0BB33C2C58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684"/>
          <a:stretch/>
        </p:blipFill>
        <p:spPr>
          <a:xfrm>
            <a:off x="6759388" y="7091540"/>
            <a:ext cx="4331420" cy="1992347"/>
          </a:xfrm>
          <a:prstGeom prst="rect">
            <a:avLst/>
          </a:prstGeom>
        </p:spPr>
      </p:pic>
      <p:pic>
        <p:nvPicPr>
          <p:cNvPr id="12" name="그림 26">
            <a:extLst>
              <a:ext uri="{FF2B5EF4-FFF2-40B4-BE49-F238E27FC236}">
                <a16:creationId xmlns:a16="http://schemas.microsoft.com/office/drawing/2014/main" id="{49BDA5C6-CB29-05BF-0295-E1BD99316F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554"/>
          <a:stretch/>
        </p:blipFill>
        <p:spPr>
          <a:xfrm>
            <a:off x="6553200" y="4102172"/>
            <a:ext cx="4795277" cy="1946166"/>
          </a:xfrm>
          <a:prstGeom prst="rect">
            <a:avLst/>
          </a:prstGeom>
        </p:spPr>
      </p:pic>
      <p:pic>
        <p:nvPicPr>
          <p:cNvPr id="14" name="그림 28">
            <a:extLst>
              <a:ext uri="{FF2B5EF4-FFF2-40B4-BE49-F238E27FC236}">
                <a16:creationId xmlns:a16="http://schemas.microsoft.com/office/drawing/2014/main" id="{309FB398-B391-A426-D7EB-68138DFDD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043"/>
          <a:stretch/>
        </p:blipFill>
        <p:spPr>
          <a:xfrm>
            <a:off x="762000" y="4076872"/>
            <a:ext cx="5486400" cy="1971466"/>
          </a:xfrm>
          <a:prstGeom prst="rect">
            <a:avLst/>
          </a:prstGeom>
        </p:spPr>
      </p:pic>
      <p:sp>
        <p:nvSpPr>
          <p:cNvPr id="20" name="Object 37">
            <a:extLst>
              <a:ext uri="{FF2B5EF4-FFF2-40B4-BE49-F238E27FC236}">
                <a16:creationId xmlns:a16="http://schemas.microsoft.com/office/drawing/2014/main" id="{37465561-9F11-CD39-A5FE-AA8CBF64B1F0}"/>
              </a:ext>
            </a:extLst>
          </p:cNvPr>
          <p:cNvSpPr txBox="1"/>
          <p:nvPr/>
        </p:nvSpPr>
        <p:spPr>
          <a:xfrm>
            <a:off x="762000" y="6149102"/>
            <a:ext cx="534140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kern="0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점포 수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Object 37">
            <a:extLst>
              <a:ext uri="{FF2B5EF4-FFF2-40B4-BE49-F238E27FC236}">
                <a16:creationId xmlns:a16="http://schemas.microsoft.com/office/drawing/2014/main" id="{2EF16194-2F58-6099-56F0-852C006800B7}"/>
              </a:ext>
            </a:extLst>
          </p:cNvPr>
          <p:cNvSpPr txBox="1"/>
          <p:nvPr/>
        </p:nvSpPr>
        <p:spPr>
          <a:xfrm>
            <a:off x="6553200" y="6121356"/>
            <a:ext cx="47952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kern="0" spc="-10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집객시설</a:t>
            </a:r>
            <a:r>
              <a:rPr lang="ko-KR" altLang="en-US" sz="2400" b="1" kern="0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 수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Object 37">
            <a:extLst>
              <a:ext uri="{FF2B5EF4-FFF2-40B4-BE49-F238E27FC236}">
                <a16:creationId xmlns:a16="http://schemas.microsoft.com/office/drawing/2014/main" id="{687593C4-53A7-9067-85F9-1E7164015F19}"/>
              </a:ext>
            </a:extLst>
          </p:cNvPr>
          <p:cNvSpPr txBox="1"/>
          <p:nvPr/>
        </p:nvSpPr>
        <p:spPr>
          <a:xfrm>
            <a:off x="11878027" y="6121355"/>
            <a:ext cx="57020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kern="0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매출금액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7" name="Object 37">
            <a:extLst>
              <a:ext uri="{FF2B5EF4-FFF2-40B4-BE49-F238E27FC236}">
                <a16:creationId xmlns:a16="http://schemas.microsoft.com/office/drawing/2014/main" id="{C3681B7E-CC71-9BCE-2772-6CA3FA5CA424}"/>
              </a:ext>
            </a:extLst>
          </p:cNvPr>
          <p:cNvSpPr txBox="1"/>
          <p:nvPr/>
        </p:nvSpPr>
        <p:spPr>
          <a:xfrm>
            <a:off x="1213226" y="9177635"/>
            <a:ext cx="421881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kern="0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직장인구 수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8" name="Object 37">
            <a:extLst>
              <a:ext uri="{FF2B5EF4-FFF2-40B4-BE49-F238E27FC236}">
                <a16:creationId xmlns:a16="http://schemas.microsoft.com/office/drawing/2014/main" id="{F2F36326-170B-3FB1-0A55-FABC6C6A340E}"/>
              </a:ext>
            </a:extLst>
          </p:cNvPr>
          <p:cNvSpPr txBox="1"/>
          <p:nvPr/>
        </p:nvSpPr>
        <p:spPr>
          <a:xfrm>
            <a:off x="6759389" y="9149889"/>
            <a:ext cx="433141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kern="0" spc="-1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아파트 </a:t>
            </a:r>
            <a:r>
              <a:rPr lang="ko-KR" altLang="en-US" sz="2400" b="1" kern="0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단지 수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9" name="Object 37">
            <a:extLst>
              <a:ext uri="{FF2B5EF4-FFF2-40B4-BE49-F238E27FC236}">
                <a16:creationId xmlns:a16="http://schemas.microsoft.com/office/drawing/2014/main" id="{E102B830-8CE6-39E0-88FA-04270D3C3BB8}"/>
              </a:ext>
            </a:extLst>
          </p:cNvPr>
          <p:cNvSpPr txBox="1"/>
          <p:nvPr/>
        </p:nvSpPr>
        <p:spPr>
          <a:xfrm>
            <a:off x="12573000" y="9149888"/>
            <a:ext cx="43120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kern="0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유동인구 수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458F1D9E-FEAE-41A9-AC9C-2D9F5F3FADE3}"/>
              </a:ext>
            </a:extLst>
          </p:cNvPr>
          <p:cNvCxnSpPr>
            <a:cxnSpLocks/>
          </p:cNvCxnSpPr>
          <p:nvPr/>
        </p:nvCxnSpPr>
        <p:spPr>
          <a:xfrm>
            <a:off x="6373906" y="3771900"/>
            <a:ext cx="6977" cy="2658035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7C4B556B-91FA-4167-8DF2-55E89B441CD6}"/>
              </a:ext>
            </a:extLst>
          </p:cNvPr>
          <p:cNvCxnSpPr>
            <a:cxnSpLocks/>
          </p:cNvCxnSpPr>
          <p:nvPr/>
        </p:nvCxnSpPr>
        <p:spPr>
          <a:xfrm>
            <a:off x="11443038" y="3769169"/>
            <a:ext cx="6977" cy="2658035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CBF6FDA4-F503-42C1-ADC9-2124CF55C49F}"/>
              </a:ext>
            </a:extLst>
          </p:cNvPr>
          <p:cNvCxnSpPr>
            <a:cxnSpLocks/>
          </p:cNvCxnSpPr>
          <p:nvPr/>
        </p:nvCxnSpPr>
        <p:spPr>
          <a:xfrm>
            <a:off x="6400800" y="6917084"/>
            <a:ext cx="6977" cy="2658035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9">
            <a:extLst>
              <a:ext uri="{FF2B5EF4-FFF2-40B4-BE49-F238E27FC236}">
                <a16:creationId xmlns:a16="http://schemas.microsoft.com/office/drawing/2014/main" id="{56006C65-DA94-4205-B0FE-08DCC06D7D76}"/>
              </a:ext>
            </a:extLst>
          </p:cNvPr>
          <p:cNvCxnSpPr>
            <a:cxnSpLocks/>
          </p:cNvCxnSpPr>
          <p:nvPr/>
        </p:nvCxnSpPr>
        <p:spPr>
          <a:xfrm>
            <a:off x="11446526" y="6917083"/>
            <a:ext cx="6977" cy="2658035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63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Arial"/>
              </a:rPr>
              <a:t>데이터 </a:t>
            </a:r>
            <a:r>
              <a:rPr lang="ko-KR" sz="8000" b="1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Arial"/>
              </a:rPr>
              <a:t>전처리</a:t>
            </a:r>
            <a:endParaRPr sz="8000" b="1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Arial"/>
              </a:rPr>
              <a:t>및 탐색</a:t>
            </a:r>
            <a:endParaRPr sz="1800" b="1" dirty="0">
              <a:solidFill>
                <a:schemeClr val="dk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  <a:sym typeface="Arial"/>
            </a:endParaRPr>
          </a:p>
        </p:txBody>
      </p:sp>
      <p:cxnSp>
        <p:nvCxnSpPr>
          <p:cNvPr id="473" name="Google Shape;473;p14"/>
          <p:cNvCxnSpPr/>
          <p:nvPr/>
        </p:nvCxnSpPr>
        <p:spPr>
          <a:xfrm>
            <a:off x="6324600" y="1257300"/>
            <a:ext cx="9296400" cy="0"/>
          </a:xfrm>
          <a:prstGeom prst="straightConnector1">
            <a:avLst/>
          </a:prstGeom>
          <a:noFill/>
          <a:ln w="38100" cap="flat" cmpd="sng">
            <a:solidFill>
              <a:srgbClr val="4452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74" name="Google Shape;474;p14"/>
          <p:cNvPicPr preferRelativeResize="0"/>
          <p:nvPr/>
        </p:nvPicPr>
        <p:blipFill rotWithShape="1">
          <a:blip r:embed="rId3">
            <a:alphaModFix/>
          </a:blip>
          <a:srcRect l="8689" b="76772"/>
          <a:stretch/>
        </p:blipFill>
        <p:spPr>
          <a:xfrm>
            <a:off x="1134160" y="5977060"/>
            <a:ext cx="10091052" cy="103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4"/>
          <p:cNvPicPr preferRelativeResize="0"/>
          <p:nvPr/>
        </p:nvPicPr>
        <p:blipFill rotWithShape="1">
          <a:blip r:embed="rId4">
            <a:alphaModFix/>
          </a:blip>
          <a:srcRect b="78573"/>
          <a:stretch/>
        </p:blipFill>
        <p:spPr>
          <a:xfrm>
            <a:off x="8528678" y="8599513"/>
            <a:ext cx="8763000" cy="82015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4"/>
          <p:cNvSpPr txBox="1"/>
          <p:nvPr/>
        </p:nvSpPr>
        <p:spPr>
          <a:xfrm>
            <a:off x="1134159" y="5164342"/>
            <a:ext cx="115912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종로구의 각 행정동의 업종별 매출과 매출 대비 시간대 유동인구 데이터</a:t>
            </a:r>
            <a:endParaRPr sz="3000" b="1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77" name="Google Shape;477;p14"/>
          <p:cNvCxnSpPr/>
          <p:nvPr/>
        </p:nvCxnSpPr>
        <p:spPr>
          <a:xfrm>
            <a:off x="1170847" y="5839962"/>
            <a:ext cx="10054365" cy="0"/>
          </a:xfrm>
          <a:prstGeom prst="straightConnector1">
            <a:avLst/>
          </a:prstGeom>
          <a:noFill/>
          <a:ln w="25400" cap="flat" cmpd="sng">
            <a:solidFill>
              <a:srgbClr val="688A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" name="Google Shape;478;p14"/>
          <p:cNvSpPr txBox="1"/>
          <p:nvPr/>
        </p:nvSpPr>
        <p:spPr>
          <a:xfrm>
            <a:off x="1143000" y="4173742"/>
            <a:ext cx="5943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Arial"/>
              </a:rPr>
              <a:t>02</a:t>
            </a:r>
            <a:endParaRPr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  <a:sym typeface="Arial"/>
            </a:endParaRPr>
          </a:p>
        </p:txBody>
      </p:sp>
      <p:sp>
        <p:nvSpPr>
          <p:cNvPr id="479" name="Google Shape;479;p14"/>
          <p:cNvSpPr txBox="1"/>
          <p:nvPr/>
        </p:nvSpPr>
        <p:spPr>
          <a:xfrm>
            <a:off x="6324600" y="2561067"/>
            <a:ext cx="10896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종로구의  각 행정동 별 전체 업종의 매출과 시간대 유동인구 데이터</a:t>
            </a:r>
            <a:endParaRPr sz="3000" b="1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80" name="Google Shape;480;p14"/>
          <p:cNvCxnSpPr/>
          <p:nvPr/>
        </p:nvCxnSpPr>
        <p:spPr>
          <a:xfrm>
            <a:off x="7772400" y="3238371"/>
            <a:ext cx="9352192" cy="0"/>
          </a:xfrm>
          <a:prstGeom prst="straightConnector1">
            <a:avLst/>
          </a:prstGeom>
          <a:noFill/>
          <a:ln w="25400" cap="flat" cmpd="sng">
            <a:solidFill>
              <a:srgbClr val="688A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1" name="Google Shape;481;p14"/>
          <p:cNvSpPr txBox="1"/>
          <p:nvPr/>
        </p:nvSpPr>
        <p:spPr>
          <a:xfrm>
            <a:off x="11050792" y="1571065"/>
            <a:ext cx="5943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Arial"/>
              </a:rPr>
              <a:t>01</a:t>
            </a:r>
            <a:endParaRPr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  <a:sym typeface="Arial"/>
            </a:endParaRPr>
          </a:p>
        </p:txBody>
      </p:sp>
      <p:sp>
        <p:nvSpPr>
          <p:cNvPr id="483" name="Google Shape;483;p14"/>
          <p:cNvSpPr txBox="1"/>
          <p:nvPr/>
        </p:nvSpPr>
        <p:spPr>
          <a:xfrm>
            <a:off x="8126004" y="7799824"/>
            <a:ext cx="90996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종로구의 각 행정동의 업종별 매출과 전체 유동인구 데이터</a:t>
            </a:r>
            <a:endParaRPr sz="3000" b="1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84" name="Google Shape;484;p14"/>
          <p:cNvCxnSpPr/>
          <p:nvPr/>
        </p:nvCxnSpPr>
        <p:spPr>
          <a:xfrm>
            <a:off x="8915400" y="8477128"/>
            <a:ext cx="8213674" cy="0"/>
          </a:xfrm>
          <a:prstGeom prst="straightConnector1">
            <a:avLst/>
          </a:prstGeom>
          <a:noFill/>
          <a:ln w="25400" cap="flat" cmpd="sng">
            <a:solidFill>
              <a:srgbClr val="688A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5" name="Google Shape;485;p14"/>
          <p:cNvSpPr txBox="1"/>
          <p:nvPr/>
        </p:nvSpPr>
        <p:spPr>
          <a:xfrm>
            <a:off x="11055274" y="6809822"/>
            <a:ext cx="5943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Arial"/>
              </a:rPr>
              <a:t>03</a:t>
            </a:r>
            <a:endParaRPr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  <a:sym typeface="Arial"/>
            </a:endParaRPr>
          </a:p>
        </p:txBody>
      </p:sp>
      <p:sp>
        <p:nvSpPr>
          <p:cNvPr id="486" name="Google Shape;486;p14"/>
          <p:cNvSpPr txBox="1"/>
          <p:nvPr/>
        </p:nvSpPr>
        <p:spPr>
          <a:xfrm>
            <a:off x="9144001" y="4398020"/>
            <a:ext cx="79805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유동인구 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=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시간대별 유동인구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, 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매출 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=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해당 동의 전체 매출 </a:t>
            </a:r>
            <a:endParaRPr sz="2000" b="1" dirty="0">
              <a:solidFill>
                <a:schemeClr val="dk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</p:txBody>
      </p:sp>
      <p:sp>
        <p:nvSpPr>
          <p:cNvPr id="487" name="Google Shape;487;p14"/>
          <p:cNvSpPr txBox="1"/>
          <p:nvPr/>
        </p:nvSpPr>
        <p:spPr>
          <a:xfrm>
            <a:off x="1143000" y="7071863"/>
            <a:ext cx="11277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유동인구  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=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시간대별 유동인구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/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해당 업종의 시간대별 매출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, 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매출 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=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해당 업종의 전체 매출 </a:t>
            </a:r>
            <a:endParaRPr sz="2000" b="1" dirty="0">
              <a:solidFill>
                <a:schemeClr val="dk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</p:txBody>
      </p:sp>
      <p:sp>
        <p:nvSpPr>
          <p:cNvPr id="488" name="Google Shape;488;p14"/>
          <p:cNvSpPr txBox="1"/>
          <p:nvPr/>
        </p:nvSpPr>
        <p:spPr>
          <a:xfrm>
            <a:off x="8126004" y="9558608"/>
            <a:ext cx="899858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유동인구 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=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해당 업종의 전체 유동인구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, 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매출 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=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해당 업종의 전체 매출 </a:t>
            </a:r>
            <a:endParaRPr sz="2000" b="1" dirty="0">
              <a:solidFill>
                <a:schemeClr val="dk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0B3B221-F747-4F2A-91F1-6EC7E04B7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32910" y="3390900"/>
            <a:ext cx="9875482" cy="951165"/>
          </a:xfrm>
          <a:prstGeom prst="rect">
            <a:avLst/>
          </a:prstGeom>
        </p:spPr>
      </p:pic>
      <p:sp>
        <p:nvSpPr>
          <p:cNvPr id="21" name="Object 81">
            <a:extLst>
              <a:ext uri="{FF2B5EF4-FFF2-40B4-BE49-F238E27FC236}">
                <a16:creationId xmlns:a16="http://schemas.microsoft.com/office/drawing/2014/main" id="{300483B2-4C04-4D02-B526-3B5614E89F87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37">
            <a:extLst>
              <a:ext uri="{FF2B5EF4-FFF2-40B4-BE49-F238E27FC236}">
                <a16:creationId xmlns:a16="http://schemas.microsoft.com/office/drawing/2014/main" id="{D2719883-3C19-CFBB-9789-C5DFBB7A77ED}"/>
              </a:ext>
            </a:extLst>
          </p:cNvPr>
          <p:cNvSpPr txBox="1"/>
          <p:nvPr/>
        </p:nvSpPr>
        <p:spPr>
          <a:xfrm>
            <a:off x="8121522" y="2780702"/>
            <a:ext cx="909967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 데이터에 대해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22,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23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년도 종로구 데이터 </a:t>
            </a:r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뽑아오기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1E980E-01B8-E291-3E5A-87153D1C83BB}"/>
              </a:ext>
            </a:extLst>
          </p:cNvPr>
          <p:cNvCxnSpPr>
            <a:cxnSpLocks/>
          </p:cNvCxnSpPr>
          <p:nvPr/>
        </p:nvCxnSpPr>
        <p:spPr>
          <a:xfrm>
            <a:off x="8686800" y="3458006"/>
            <a:ext cx="8437792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83">
            <a:extLst>
              <a:ext uri="{FF2B5EF4-FFF2-40B4-BE49-F238E27FC236}">
                <a16:creationId xmlns:a16="http://schemas.microsoft.com/office/drawing/2014/main" id="{2B2438DE-DD6C-139D-EAE3-9734AB662143}"/>
              </a:ext>
            </a:extLst>
          </p:cNvPr>
          <p:cNvSpPr txBox="1"/>
          <p:nvPr/>
        </p:nvSpPr>
        <p:spPr>
          <a:xfrm>
            <a:off x="11050792" y="1790700"/>
            <a:ext cx="5943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01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Object 37">
            <a:extLst>
              <a:ext uri="{FF2B5EF4-FFF2-40B4-BE49-F238E27FC236}">
                <a16:creationId xmlns:a16="http://schemas.microsoft.com/office/drawing/2014/main" id="{367FB159-AA6B-A6CE-1472-E97CF8AD8DD5}"/>
              </a:ext>
            </a:extLst>
          </p:cNvPr>
          <p:cNvSpPr txBox="1"/>
          <p:nvPr/>
        </p:nvSpPr>
        <p:spPr>
          <a:xfrm>
            <a:off x="9753600" y="5448300"/>
            <a:ext cx="7431230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1.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공항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철도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역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버스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터미널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지하철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역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버스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정거장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 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교통시설 </a:t>
            </a:r>
            <a:r>
              <a:rPr lang="en-US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(</a:t>
            </a:r>
            <a:r>
              <a:rPr lang="en-US" sz="2000" b="1" kern="100" dirty="0" err="1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tran</a:t>
            </a:r>
            <a:r>
              <a:rPr lang="en-US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)</a:t>
            </a:r>
          </a:p>
          <a:p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  <a:p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SemiBold" panose="02000503000000020004" pitchFamily="2" charset="-127"/>
              </a:rPr>
              <a:t>2.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SemiBold" panose="02000503000000020004" pitchFamily="2" charset="-127"/>
              </a:rPr>
              <a:t>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유치원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초등학교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중학교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고등학교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대학교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 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교육시설</a:t>
            </a:r>
            <a:r>
              <a:rPr lang="en-US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(</a:t>
            </a:r>
            <a:r>
              <a:rPr lang="en-US" sz="2000" b="1" kern="100" dirty="0" err="1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edu</a:t>
            </a:r>
            <a:r>
              <a:rPr lang="en-US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) </a:t>
            </a:r>
          </a:p>
          <a:p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  <a:p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SemiBold" panose="02000503000000020004" pitchFamily="2" charset="-127"/>
              </a:rPr>
              <a:t>3.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SemiBold" panose="02000503000000020004" pitchFamily="2" charset="-127"/>
              </a:rPr>
              <a:t>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종합병원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일반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병원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약국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 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의료시설</a:t>
            </a:r>
            <a:r>
              <a:rPr lang="en-US" altLang="ko-KR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(</a:t>
            </a:r>
            <a:r>
              <a:rPr lang="en-US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med</a:t>
            </a:r>
            <a:r>
              <a:rPr lang="en-US" altLang="ko-KR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)</a:t>
            </a:r>
            <a:endParaRPr lang="en-US" sz="2000" b="1" kern="100" dirty="0">
              <a:solidFill>
                <a:srgbClr val="FF0000"/>
              </a:solidFill>
              <a:effectLst/>
              <a:latin typeface="S-Core Dream 2 ExtraLight" panose="020B0203030302020204" pitchFamily="34" charset="-127"/>
              <a:ea typeface="S-Core Dream 2 ExtraLight" panose="020B0203030302020204" pitchFamily="34" charset="-127"/>
              <a:cs typeface="Times New Roman" panose="02020603050405020304" pitchFamily="18" charset="0"/>
            </a:endParaRPr>
          </a:p>
          <a:p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  <a:p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SemiBold" panose="02000503000000020004" pitchFamily="2" charset="-127"/>
              </a:rPr>
              <a:t>4.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SemiBold" panose="02000503000000020004" pitchFamily="2" charset="-127"/>
              </a:rPr>
              <a:t>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나머지 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(</a:t>
            </a:r>
            <a:r>
              <a:rPr lang="ko-KR" sz="2000" b="1" kern="100" dirty="0" err="1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집객시설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관공서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은행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백화점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슈퍼마켓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극장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, 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숙박시설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_</a:t>
            </a:r>
            <a:r>
              <a:rPr lang="ko-KR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수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) 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0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sz="2000" b="1" kern="100" dirty="0" err="1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기타집객시설</a:t>
            </a:r>
            <a:r>
              <a:rPr lang="ko-KR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(</a:t>
            </a:r>
            <a:r>
              <a:rPr lang="en-US" sz="2000" b="1" kern="100" dirty="0" err="1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etc_facilities</a:t>
            </a:r>
            <a:r>
              <a:rPr lang="en-US" sz="2000" b="1" kern="100" dirty="0">
                <a:solidFill>
                  <a:srgbClr val="FF0000"/>
                </a:solidFill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rPr>
              <a:t>) </a:t>
            </a:r>
          </a:p>
          <a:p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</p:txBody>
      </p:sp>
      <p:sp>
        <p:nvSpPr>
          <p:cNvPr id="4" name="Object 37">
            <a:extLst>
              <a:ext uri="{FF2B5EF4-FFF2-40B4-BE49-F238E27FC236}">
                <a16:creationId xmlns:a16="http://schemas.microsoft.com/office/drawing/2014/main" id="{223628CD-DBD3-04B4-7002-237D99CAE6E0}"/>
              </a:ext>
            </a:extLst>
          </p:cNvPr>
          <p:cNvSpPr txBox="1"/>
          <p:nvPr/>
        </p:nvSpPr>
        <p:spPr>
          <a:xfrm>
            <a:off x="1134160" y="4385884"/>
            <a:ext cx="6987362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집객시설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 </a:t>
            </a:r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E98635-A342-E68F-F619-813E229BB6E1}"/>
              </a:ext>
            </a:extLst>
          </p:cNvPr>
          <p:cNvCxnSpPr>
            <a:cxnSpLocks/>
          </p:cNvCxnSpPr>
          <p:nvPr/>
        </p:nvCxnSpPr>
        <p:spPr>
          <a:xfrm>
            <a:off x="1170847" y="5061504"/>
            <a:ext cx="4239353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83">
            <a:extLst>
              <a:ext uri="{FF2B5EF4-FFF2-40B4-BE49-F238E27FC236}">
                <a16:creationId xmlns:a16="http://schemas.microsoft.com/office/drawing/2014/main" id="{39906115-4DCF-F7FA-4E5D-38E17B977BC4}"/>
              </a:ext>
            </a:extLst>
          </p:cNvPr>
          <p:cNvSpPr txBox="1"/>
          <p:nvPr/>
        </p:nvSpPr>
        <p:spPr>
          <a:xfrm>
            <a:off x="1143000" y="3395284"/>
            <a:ext cx="5943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02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4BE96E-5AC8-90BF-B3D8-72873394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437" y="3669491"/>
            <a:ext cx="9429155" cy="101562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36B0B50-2DE7-B1D4-3C47-C7FA069C5AF4}"/>
              </a:ext>
            </a:extLst>
          </p:cNvPr>
          <p:cNvGrpSpPr/>
          <p:nvPr/>
        </p:nvGrpSpPr>
        <p:grpSpPr>
          <a:xfrm>
            <a:off x="1398477" y="5343269"/>
            <a:ext cx="7516923" cy="4219831"/>
            <a:chOff x="1398477" y="5491285"/>
            <a:chExt cx="8297312" cy="4657924"/>
          </a:xfrm>
        </p:grpSpPr>
        <p:pic>
          <p:nvPicPr>
            <p:cNvPr id="23" name="Picture 22" descr="A screenshot of a graph&#10;&#10;Description automatically generated">
              <a:extLst>
                <a:ext uri="{FF2B5EF4-FFF2-40B4-BE49-F238E27FC236}">
                  <a16:creationId xmlns:a16="http://schemas.microsoft.com/office/drawing/2014/main" id="{9F4C5FEF-9178-C2B9-4AD7-74D7983D6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477" y="5491285"/>
              <a:ext cx="8202723" cy="215162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915BBB-45F3-A355-AA87-D7A6D46833BB}"/>
                </a:ext>
              </a:extLst>
            </p:cNvPr>
            <p:cNvGrpSpPr/>
            <p:nvPr/>
          </p:nvGrpSpPr>
          <p:grpSpPr>
            <a:xfrm>
              <a:off x="1398477" y="7952720"/>
              <a:ext cx="8262327" cy="1664193"/>
              <a:chOff x="1398477" y="7911330"/>
              <a:chExt cx="8409732" cy="1693883"/>
            </a:xfrm>
          </p:grpSpPr>
          <p:pic>
            <p:nvPicPr>
              <p:cNvPr id="25" name="Picture 2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09962345-29BD-0570-AD4A-8AFE62F3B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81"/>
              <a:stretch/>
            </p:blipFill>
            <p:spPr>
              <a:xfrm>
                <a:off x="1398477" y="7949428"/>
                <a:ext cx="2009605" cy="1602370"/>
              </a:xfrm>
              <a:prstGeom prst="rect">
                <a:avLst/>
              </a:prstGeom>
            </p:spPr>
          </p:pic>
          <p:pic>
            <p:nvPicPr>
              <p:cNvPr id="30" name="Picture 29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9A34FDE2-D9B3-C1E2-51F9-78FCC1B1BD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591"/>
              <a:stretch/>
            </p:blipFill>
            <p:spPr>
              <a:xfrm>
                <a:off x="3383435" y="7949428"/>
                <a:ext cx="2052105" cy="1602370"/>
              </a:xfrm>
              <a:prstGeom prst="rect">
                <a:avLst/>
              </a:prstGeom>
            </p:spPr>
          </p:pic>
          <p:pic>
            <p:nvPicPr>
              <p:cNvPr id="31" name="Picture 3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19B9CADB-C9A9-D230-3EC5-B334BC96AF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894"/>
              <a:stretch/>
            </p:blipFill>
            <p:spPr>
              <a:xfrm>
                <a:off x="7577434" y="7942864"/>
                <a:ext cx="2230775" cy="1602370"/>
              </a:xfrm>
              <a:prstGeom prst="rect">
                <a:avLst/>
              </a:prstGeom>
            </p:spPr>
          </p:pic>
          <p:pic>
            <p:nvPicPr>
              <p:cNvPr id="32" name="Picture 31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EF0403F0-5393-7CB8-D245-EE0CD41B15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6977"/>
              <a:stretch/>
            </p:blipFill>
            <p:spPr>
              <a:xfrm>
                <a:off x="5498240" y="7911330"/>
                <a:ext cx="2052105" cy="1693883"/>
              </a:xfrm>
              <a:prstGeom prst="rect">
                <a:avLst/>
              </a:prstGeom>
            </p:spPr>
          </p:pic>
        </p:grpSp>
        <p:sp>
          <p:nvSpPr>
            <p:cNvPr id="36" name="Object 37">
              <a:extLst>
                <a:ext uri="{FF2B5EF4-FFF2-40B4-BE49-F238E27FC236}">
                  <a16:creationId xmlns:a16="http://schemas.microsoft.com/office/drawing/2014/main" id="{9CADC8FB-CEC7-DFCD-9102-917D655FA987}"/>
                </a:ext>
              </a:extLst>
            </p:cNvPr>
            <p:cNvSpPr txBox="1"/>
            <p:nvPr/>
          </p:nvSpPr>
          <p:spPr>
            <a:xfrm>
              <a:off x="1917401" y="9536124"/>
              <a:ext cx="9749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 err="1">
                  <a:effectLst/>
                  <a:latin typeface="S-Core Dream 2 ExtraLight" panose="020B0203030302020204" pitchFamily="34" charset="-127"/>
                  <a:ea typeface="S-Core Dream 2 ExtraLight" panose="020B0203030302020204" pitchFamily="34" charset="-127"/>
                  <a:cs typeface="Pretendard Medium" panose="02000503000000020004" pitchFamily="2" charset="-127"/>
                </a:rPr>
                <a:t>tran</a:t>
              </a:r>
              <a:endParaRPr lang="en-US" sz="16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endParaRPr>
            </a:p>
            <a:p>
              <a:pPr algn="ctr"/>
              <a:endParaRPr lang="en-US" altLang="ko-KR" sz="16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9A2C86E6-1A10-3FB5-F052-128F44ECBB3E}"/>
                </a:ext>
              </a:extLst>
            </p:cNvPr>
            <p:cNvSpPr txBox="1"/>
            <p:nvPr/>
          </p:nvSpPr>
          <p:spPr>
            <a:xfrm>
              <a:off x="3372858" y="9564434"/>
              <a:ext cx="195016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 err="1">
                  <a:effectLst/>
                  <a:latin typeface="S-Core Dream 2 ExtraLight" panose="020B0203030302020204" pitchFamily="34" charset="-127"/>
                  <a:ea typeface="S-Core Dream 2 ExtraLight" panose="020B0203030302020204" pitchFamily="34" charset="-127"/>
                  <a:cs typeface="Pretendard Medium" panose="02000503000000020004" pitchFamily="2" charset="-127"/>
                </a:rPr>
                <a:t>edu</a:t>
              </a:r>
              <a:endParaRPr lang="en-US" sz="16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endParaRPr>
            </a:p>
            <a:p>
              <a:pPr algn="ctr"/>
              <a:endParaRPr lang="en-US" altLang="ko-KR" sz="16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4A85E841-9432-161D-A69D-442820EC4741}"/>
                </a:ext>
              </a:extLst>
            </p:cNvPr>
            <p:cNvSpPr txBox="1"/>
            <p:nvPr/>
          </p:nvSpPr>
          <p:spPr>
            <a:xfrm>
              <a:off x="7504116" y="9564434"/>
              <a:ext cx="2191673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 err="1">
                  <a:latin typeface="S-Core Dream 2 ExtraLight" panose="020B0203030302020204" pitchFamily="34" charset="-127"/>
                  <a:ea typeface="S-Core Dream 2 ExtraLight" panose="020B0203030302020204" pitchFamily="34" charset="-127"/>
                  <a:cs typeface="Pretendard Medium" panose="02000503000000020004" pitchFamily="2" charset="-127"/>
                </a:rPr>
                <a:t>e</a:t>
              </a:r>
              <a:r>
                <a:rPr lang="en-US" sz="1600" b="1" kern="0" spc="-100" dirty="0" err="1">
                  <a:effectLst/>
                  <a:latin typeface="S-Core Dream 2 ExtraLight" panose="020B0203030302020204" pitchFamily="34" charset="-127"/>
                  <a:ea typeface="S-Core Dream 2 ExtraLight" panose="020B0203030302020204" pitchFamily="34" charset="-127"/>
                  <a:cs typeface="Pretendard Medium" panose="02000503000000020004" pitchFamily="2" charset="-127"/>
                </a:rPr>
                <a:t>tc_facilities</a:t>
              </a:r>
              <a:endParaRPr lang="en-US" sz="16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endParaRPr>
            </a:p>
            <a:p>
              <a:pPr algn="ctr"/>
              <a:endParaRPr lang="en-US" altLang="ko-KR" sz="16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2BCF9584-1214-61A0-0E3C-E585EA33B245}"/>
                </a:ext>
              </a:extLst>
            </p:cNvPr>
            <p:cNvSpPr txBox="1"/>
            <p:nvPr/>
          </p:nvSpPr>
          <p:spPr>
            <a:xfrm>
              <a:off x="5546660" y="9552652"/>
              <a:ext cx="17560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b="1" kern="0" spc="-100" dirty="0">
                  <a:latin typeface="S-Core Dream 2 ExtraLight" panose="020B0203030302020204" pitchFamily="34" charset="-127"/>
                  <a:ea typeface="S-Core Dream 2 ExtraLight" panose="020B0203030302020204" pitchFamily="34" charset="-127"/>
                  <a:cs typeface="Pretendard Medium" panose="02000503000000020004" pitchFamily="2" charset="-127"/>
                </a:rPr>
                <a:t>med</a:t>
              </a:r>
              <a:endParaRPr lang="en-US" sz="1600" b="1" kern="100" dirty="0">
                <a:effectLst/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Times New Roman" panose="02020603050405020304" pitchFamily="18" charset="0"/>
              </a:endParaRPr>
            </a:p>
            <a:p>
              <a:pPr algn="ctr"/>
              <a:endParaRPr lang="en-US" altLang="ko-KR" sz="16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6960D29-95DC-4810-8B90-305BDD9190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26" y="7251138"/>
            <a:ext cx="640031" cy="64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4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37">
            <a:extLst>
              <a:ext uri="{FF2B5EF4-FFF2-40B4-BE49-F238E27FC236}">
                <a16:creationId xmlns:a16="http://schemas.microsoft.com/office/drawing/2014/main" id="{367FB159-AA6B-A6CE-1472-E97CF8AD8DD5}"/>
              </a:ext>
            </a:extLst>
          </p:cNvPr>
          <p:cNvSpPr txBox="1"/>
          <p:nvPr/>
        </p:nvSpPr>
        <p:spPr>
          <a:xfrm>
            <a:off x="1157106" y="5309254"/>
            <a:ext cx="463409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총 직장인구 수만 뽑아 행정동 별로 분리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</p:txBody>
      </p:sp>
      <p:sp>
        <p:nvSpPr>
          <p:cNvPr id="4" name="Object 37">
            <a:extLst>
              <a:ext uri="{FF2B5EF4-FFF2-40B4-BE49-F238E27FC236}">
                <a16:creationId xmlns:a16="http://schemas.microsoft.com/office/drawing/2014/main" id="{223628CD-DBD3-04B4-7002-237D99CAE6E0}"/>
              </a:ext>
            </a:extLst>
          </p:cNvPr>
          <p:cNvSpPr txBox="1"/>
          <p:nvPr/>
        </p:nvSpPr>
        <p:spPr>
          <a:xfrm>
            <a:off x="1134160" y="4533900"/>
            <a:ext cx="446795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직장인수 데이터 </a:t>
            </a:r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E98635-A342-E68F-F619-813E229BB6E1}"/>
              </a:ext>
            </a:extLst>
          </p:cNvPr>
          <p:cNvCxnSpPr>
            <a:cxnSpLocks/>
          </p:cNvCxnSpPr>
          <p:nvPr/>
        </p:nvCxnSpPr>
        <p:spPr>
          <a:xfrm>
            <a:off x="1170847" y="5209520"/>
            <a:ext cx="4467953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83">
            <a:extLst>
              <a:ext uri="{FF2B5EF4-FFF2-40B4-BE49-F238E27FC236}">
                <a16:creationId xmlns:a16="http://schemas.microsoft.com/office/drawing/2014/main" id="{39906115-4DCF-F7FA-4E5D-38E17B977BC4}"/>
              </a:ext>
            </a:extLst>
          </p:cNvPr>
          <p:cNvSpPr txBox="1"/>
          <p:nvPr/>
        </p:nvSpPr>
        <p:spPr>
          <a:xfrm>
            <a:off x="1143000" y="3543300"/>
            <a:ext cx="3962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03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1A795133-E3AC-D9DD-41ED-AA7A81EA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85" y="6142842"/>
            <a:ext cx="3214851" cy="2711847"/>
          </a:xfrm>
          <a:prstGeom prst="rect">
            <a:avLst/>
          </a:prstGeom>
        </p:spPr>
      </p:pic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632EEC13-32B5-C6E5-A0E3-D4962B8D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52" y="5827210"/>
            <a:ext cx="4483296" cy="2996154"/>
          </a:xfrm>
          <a:prstGeom prst="rect">
            <a:avLst/>
          </a:prstGeom>
        </p:spPr>
      </p:pic>
      <p:pic>
        <p:nvPicPr>
          <p:cNvPr id="8" name="Picture 7" descr="A screenshot of a cellphone&#10;&#10;Description automatically generated">
            <a:extLst>
              <a:ext uri="{FF2B5EF4-FFF2-40B4-BE49-F238E27FC236}">
                <a16:creationId xmlns:a16="http://schemas.microsoft.com/office/drawing/2014/main" id="{B8F616DF-366A-A471-54D5-05335D15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593" y="5957346"/>
            <a:ext cx="4220859" cy="2996154"/>
          </a:xfrm>
          <a:prstGeom prst="rect">
            <a:avLst/>
          </a:prstGeom>
        </p:spPr>
      </p:pic>
      <p:sp>
        <p:nvSpPr>
          <p:cNvPr id="16" name="Object 37">
            <a:extLst>
              <a:ext uri="{FF2B5EF4-FFF2-40B4-BE49-F238E27FC236}">
                <a16:creationId xmlns:a16="http://schemas.microsoft.com/office/drawing/2014/main" id="{F3FFE695-6073-F6C4-64C1-45A34D20C87A}"/>
              </a:ext>
            </a:extLst>
          </p:cNvPr>
          <p:cNvSpPr txBox="1"/>
          <p:nvPr/>
        </p:nvSpPr>
        <p:spPr>
          <a:xfrm>
            <a:off x="6947817" y="5309254"/>
            <a:ext cx="43793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분기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/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행정동 별 점포 수 정리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</p:txBody>
      </p:sp>
      <p:sp>
        <p:nvSpPr>
          <p:cNvPr id="18" name="Object 37">
            <a:extLst>
              <a:ext uri="{FF2B5EF4-FFF2-40B4-BE49-F238E27FC236}">
                <a16:creationId xmlns:a16="http://schemas.microsoft.com/office/drawing/2014/main" id="{662E64B6-20F1-4A64-D698-9D2320124E16}"/>
              </a:ext>
            </a:extLst>
          </p:cNvPr>
          <p:cNvSpPr txBox="1"/>
          <p:nvPr/>
        </p:nvSpPr>
        <p:spPr>
          <a:xfrm>
            <a:off x="6924871" y="4533900"/>
            <a:ext cx="446795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점포수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 </a:t>
            </a:r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F5DBB1-AFDF-473F-D535-5305F5E6BBD0}"/>
              </a:ext>
            </a:extLst>
          </p:cNvPr>
          <p:cNvCxnSpPr>
            <a:cxnSpLocks/>
          </p:cNvCxnSpPr>
          <p:nvPr/>
        </p:nvCxnSpPr>
        <p:spPr>
          <a:xfrm>
            <a:off x="6961558" y="5209520"/>
            <a:ext cx="4467953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83">
            <a:extLst>
              <a:ext uri="{FF2B5EF4-FFF2-40B4-BE49-F238E27FC236}">
                <a16:creationId xmlns:a16="http://schemas.microsoft.com/office/drawing/2014/main" id="{DEDDAAA5-FE03-2E4A-6FBC-43CFB3E093ED}"/>
              </a:ext>
            </a:extLst>
          </p:cNvPr>
          <p:cNvSpPr txBox="1"/>
          <p:nvPr/>
        </p:nvSpPr>
        <p:spPr>
          <a:xfrm>
            <a:off x="6933711" y="3543300"/>
            <a:ext cx="3962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04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1" name="Object 37">
            <a:extLst>
              <a:ext uri="{FF2B5EF4-FFF2-40B4-BE49-F238E27FC236}">
                <a16:creationId xmlns:a16="http://schemas.microsoft.com/office/drawing/2014/main" id="{C98C9AA2-6C7C-DAD3-B337-DE84190FB3F8}"/>
              </a:ext>
            </a:extLst>
          </p:cNvPr>
          <p:cNvSpPr txBox="1"/>
          <p:nvPr/>
        </p:nvSpPr>
        <p:spPr>
          <a:xfrm>
            <a:off x="12663306" y="5306466"/>
            <a:ext cx="43793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분기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/ 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행정동 별 아파트 단지 수 정리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</p:txBody>
      </p:sp>
      <p:sp>
        <p:nvSpPr>
          <p:cNvPr id="22" name="Object 37">
            <a:extLst>
              <a:ext uri="{FF2B5EF4-FFF2-40B4-BE49-F238E27FC236}">
                <a16:creationId xmlns:a16="http://schemas.microsoft.com/office/drawing/2014/main" id="{15544CDC-A6D2-EA55-7659-694C53D4FB22}"/>
              </a:ext>
            </a:extLst>
          </p:cNvPr>
          <p:cNvSpPr txBox="1"/>
          <p:nvPr/>
        </p:nvSpPr>
        <p:spPr>
          <a:xfrm>
            <a:off x="12640360" y="4531112"/>
            <a:ext cx="446795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아파트수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 </a:t>
            </a:r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32EE3A-468C-6B8C-33B3-9E4F20F5DEB9}"/>
              </a:ext>
            </a:extLst>
          </p:cNvPr>
          <p:cNvCxnSpPr>
            <a:cxnSpLocks/>
          </p:cNvCxnSpPr>
          <p:nvPr/>
        </p:nvCxnSpPr>
        <p:spPr>
          <a:xfrm>
            <a:off x="12677047" y="5206732"/>
            <a:ext cx="4467953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bject 83">
            <a:extLst>
              <a:ext uri="{FF2B5EF4-FFF2-40B4-BE49-F238E27FC236}">
                <a16:creationId xmlns:a16="http://schemas.microsoft.com/office/drawing/2014/main" id="{BC2D9F44-58D1-212D-4EAB-59108A78EF8F}"/>
              </a:ext>
            </a:extLst>
          </p:cNvPr>
          <p:cNvSpPr txBox="1"/>
          <p:nvPr/>
        </p:nvSpPr>
        <p:spPr>
          <a:xfrm>
            <a:off x="12649200" y="3540512"/>
            <a:ext cx="3962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05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30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37">
            <a:extLst>
              <a:ext uri="{FF2B5EF4-FFF2-40B4-BE49-F238E27FC236}">
                <a16:creationId xmlns:a16="http://schemas.microsoft.com/office/drawing/2014/main" id="{367FB159-AA6B-A6CE-1472-E97CF8AD8DD5}"/>
              </a:ext>
            </a:extLst>
          </p:cNvPr>
          <p:cNvSpPr txBox="1"/>
          <p:nvPr/>
        </p:nvSpPr>
        <p:spPr>
          <a:xfrm>
            <a:off x="1157106" y="4914900"/>
            <a:ext cx="752969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행정동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/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분기별 총 유동인구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시간대별 유동인구 뽑아 오기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</p:txBody>
      </p:sp>
      <p:sp>
        <p:nvSpPr>
          <p:cNvPr id="4" name="Object 37">
            <a:extLst>
              <a:ext uri="{FF2B5EF4-FFF2-40B4-BE49-F238E27FC236}">
                <a16:creationId xmlns:a16="http://schemas.microsoft.com/office/drawing/2014/main" id="{223628CD-DBD3-04B4-7002-237D99CAE6E0}"/>
              </a:ext>
            </a:extLst>
          </p:cNvPr>
          <p:cNvSpPr txBox="1"/>
          <p:nvPr/>
        </p:nvSpPr>
        <p:spPr>
          <a:xfrm>
            <a:off x="2313847" y="4076700"/>
            <a:ext cx="446795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인구 데이터 </a:t>
            </a:r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E98635-A342-E68F-F619-813E229BB6E1}"/>
              </a:ext>
            </a:extLst>
          </p:cNvPr>
          <p:cNvCxnSpPr>
            <a:cxnSpLocks/>
          </p:cNvCxnSpPr>
          <p:nvPr/>
        </p:nvCxnSpPr>
        <p:spPr>
          <a:xfrm>
            <a:off x="1170847" y="4686300"/>
            <a:ext cx="4467953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83">
            <a:extLst>
              <a:ext uri="{FF2B5EF4-FFF2-40B4-BE49-F238E27FC236}">
                <a16:creationId xmlns:a16="http://schemas.microsoft.com/office/drawing/2014/main" id="{39906115-4DCF-F7FA-4E5D-38E17B977BC4}"/>
              </a:ext>
            </a:extLst>
          </p:cNvPr>
          <p:cNvSpPr txBox="1"/>
          <p:nvPr/>
        </p:nvSpPr>
        <p:spPr>
          <a:xfrm>
            <a:off x="1143000" y="3695700"/>
            <a:ext cx="3962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07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6" name="Object 37">
            <a:extLst>
              <a:ext uri="{FF2B5EF4-FFF2-40B4-BE49-F238E27FC236}">
                <a16:creationId xmlns:a16="http://schemas.microsoft.com/office/drawing/2014/main" id="{F3FFE695-6073-F6C4-64C1-45A34D20C87A}"/>
              </a:ext>
            </a:extLst>
          </p:cNvPr>
          <p:cNvSpPr txBox="1"/>
          <p:nvPr/>
        </p:nvSpPr>
        <p:spPr>
          <a:xfrm>
            <a:off x="8915401" y="3144574"/>
            <a:ext cx="83058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행정동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/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업종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/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분기별 총 매출금액과 시간대에 따른 매출금액 뽑아 오기 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</p:txBody>
      </p:sp>
      <p:sp>
        <p:nvSpPr>
          <p:cNvPr id="5" name="Object 37">
            <a:extLst>
              <a:ext uri="{FF2B5EF4-FFF2-40B4-BE49-F238E27FC236}">
                <a16:creationId xmlns:a16="http://schemas.microsoft.com/office/drawing/2014/main" id="{127BEDCB-CA95-DC4B-D92B-37E8775ADCFB}"/>
              </a:ext>
            </a:extLst>
          </p:cNvPr>
          <p:cNvSpPr txBox="1"/>
          <p:nvPr/>
        </p:nvSpPr>
        <p:spPr>
          <a:xfrm>
            <a:off x="8121522" y="2171102"/>
            <a:ext cx="9099678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 데이터 </a:t>
            </a:r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52C499-FBAC-01FE-99BD-0D7687163224}"/>
              </a:ext>
            </a:extLst>
          </p:cNvPr>
          <p:cNvCxnSpPr>
            <a:cxnSpLocks/>
          </p:cNvCxnSpPr>
          <p:nvPr/>
        </p:nvCxnSpPr>
        <p:spPr>
          <a:xfrm>
            <a:off x="11963400" y="2848406"/>
            <a:ext cx="5161192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83">
            <a:extLst>
              <a:ext uri="{FF2B5EF4-FFF2-40B4-BE49-F238E27FC236}">
                <a16:creationId xmlns:a16="http://schemas.microsoft.com/office/drawing/2014/main" id="{7AFC069E-F48F-FF33-9A48-7C3B0F5EFD96}"/>
              </a:ext>
            </a:extLst>
          </p:cNvPr>
          <p:cNvSpPr txBox="1"/>
          <p:nvPr/>
        </p:nvSpPr>
        <p:spPr>
          <a:xfrm>
            <a:off x="8382000" y="1866900"/>
            <a:ext cx="5943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06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65E06-8651-69B4-D693-DB3FBC87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20" y="3644383"/>
            <a:ext cx="10838380" cy="356117"/>
          </a:xfrm>
          <a:prstGeom prst="rect">
            <a:avLst/>
          </a:prstGeom>
        </p:spPr>
      </p:pic>
      <p:pic>
        <p:nvPicPr>
          <p:cNvPr id="17" name="Picture 1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42A249C-9331-96D1-4BE5-0A96417DD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50"/>
          <a:stretch/>
        </p:blipFill>
        <p:spPr>
          <a:xfrm>
            <a:off x="4818390" y="5836963"/>
            <a:ext cx="2856159" cy="1592537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CD266860-C8E6-0B94-AA55-B6B6EB92AD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850"/>
          <a:stretch/>
        </p:blipFill>
        <p:spPr>
          <a:xfrm>
            <a:off x="889554" y="5791806"/>
            <a:ext cx="3392498" cy="1592536"/>
          </a:xfrm>
          <a:prstGeom prst="rect">
            <a:avLst/>
          </a:prstGeom>
        </p:spPr>
      </p:pic>
      <p:pic>
        <p:nvPicPr>
          <p:cNvPr id="27" name="Picture 26" descr="A screenshot of a phone&#10;&#10;Description automatically generated">
            <a:extLst>
              <a:ext uri="{FF2B5EF4-FFF2-40B4-BE49-F238E27FC236}">
                <a16:creationId xmlns:a16="http://schemas.microsoft.com/office/drawing/2014/main" id="{25585CAD-05D6-E704-3C04-250AEAEECB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773"/>
          <a:stretch/>
        </p:blipFill>
        <p:spPr>
          <a:xfrm>
            <a:off x="1617717" y="7698795"/>
            <a:ext cx="5865003" cy="1864305"/>
          </a:xfrm>
          <a:prstGeom prst="rect">
            <a:avLst/>
          </a:prstGeom>
        </p:spPr>
      </p:pic>
      <p:pic>
        <p:nvPicPr>
          <p:cNvPr id="31" name="Picture 30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237688C7-512B-0AC5-27C9-66CE97F9E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6100" y="5862748"/>
            <a:ext cx="6554306" cy="32771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7F0B57-6B2B-46D3-B042-A8EDCA183C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08" y="6388096"/>
            <a:ext cx="640031" cy="6400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A09C91-F629-4523-B258-B2C398269F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08" y="7289453"/>
            <a:ext cx="640031" cy="6400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3C14121-8B24-4D6A-A214-2F815C6367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82000" y="7028127"/>
            <a:ext cx="1082015" cy="10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5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37">
            <a:extLst>
              <a:ext uri="{FF2B5EF4-FFF2-40B4-BE49-F238E27FC236}">
                <a16:creationId xmlns:a16="http://schemas.microsoft.com/office/drawing/2014/main" id="{F3FFE695-6073-F6C4-64C1-45A34D20C87A}"/>
              </a:ext>
            </a:extLst>
          </p:cNvPr>
          <p:cNvSpPr txBox="1"/>
          <p:nvPr/>
        </p:nvSpPr>
        <p:spPr>
          <a:xfrm>
            <a:off x="11963400" y="5557778"/>
            <a:ext cx="5244183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이전에 만들어진 데이터를 분기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/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행정동을 기준으로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merge</a:t>
            </a:r>
          </a:p>
          <a:p>
            <a:pPr algn="r"/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00-06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시와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21-24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시는 문을 연 가게가 많지 않아 매출이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이 나오는 곳이 많아 제외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매출이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이어서 매출대비 유동인구 값이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inf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가 나오는 행에 대해서는 이를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</a:t>
            </a:r>
            <a:r>
              <a:rPr lang="ko-KR" altLang="en-US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으로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조정해줌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</p:txBody>
      </p:sp>
      <p:sp>
        <p:nvSpPr>
          <p:cNvPr id="5" name="Object 37">
            <a:extLst>
              <a:ext uri="{FF2B5EF4-FFF2-40B4-BE49-F238E27FC236}">
                <a16:creationId xmlns:a16="http://schemas.microsoft.com/office/drawing/2014/main" id="{127BEDCB-CA95-DC4B-D92B-37E8775ADCFB}"/>
              </a:ext>
            </a:extLst>
          </p:cNvPr>
          <p:cNvSpPr txBox="1"/>
          <p:nvPr/>
        </p:nvSpPr>
        <p:spPr>
          <a:xfrm>
            <a:off x="12420600" y="4412796"/>
            <a:ext cx="480060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병합 및 기타 </a:t>
            </a:r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52C499-FBAC-01FE-99BD-0D7687163224}"/>
              </a:ext>
            </a:extLst>
          </p:cNvPr>
          <p:cNvCxnSpPr>
            <a:cxnSpLocks/>
          </p:cNvCxnSpPr>
          <p:nvPr/>
        </p:nvCxnSpPr>
        <p:spPr>
          <a:xfrm>
            <a:off x="12877800" y="5166300"/>
            <a:ext cx="4246792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83">
            <a:extLst>
              <a:ext uri="{FF2B5EF4-FFF2-40B4-BE49-F238E27FC236}">
                <a16:creationId xmlns:a16="http://schemas.microsoft.com/office/drawing/2014/main" id="{7AFC069E-F48F-FF33-9A48-7C3B0F5EFD96}"/>
              </a:ext>
            </a:extLst>
          </p:cNvPr>
          <p:cNvSpPr txBox="1"/>
          <p:nvPr/>
        </p:nvSpPr>
        <p:spPr>
          <a:xfrm>
            <a:off x="11180992" y="3390900"/>
            <a:ext cx="5943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08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F707E1D0-1A62-0A17-D1C7-BBB30771F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92163"/>
            <a:ext cx="10411553" cy="56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37">
            <a:extLst>
              <a:ext uri="{FF2B5EF4-FFF2-40B4-BE49-F238E27FC236}">
                <a16:creationId xmlns:a16="http://schemas.microsoft.com/office/drawing/2014/main" id="{F3FFE695-6073-F6C4-64C1-45A34D20C87A}"/>
              </a:ext>
            </a:extLst>
          </p:cNvPr>
          <p:cNvSpPr txBox="1"/>
          <p:nvPr/>
        </p:nvSpPr>
        <p:spPr>
          <a:xfrm>
            <a:off x="5619672" y="8927964"/>
            <a:ext cx="77724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전체 데이터 수가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102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개로 적은 </a:t>
            </a:r>
            <a:r>
              <a:rPr lang="en-US" altLang="ko-KR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DataSet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ko-KR" altLang="en-US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으로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구성됨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</p:txBody>
      </p:sp>
      <p:sp>
        <p:nvSpPr>
          <p:cNvPr id="5" name="Object 37">
            <a:extLst>
              <a:ext uri="{FF2B5EF4-FFF2-40B4-BE49-F238E27FC236}">
                <a16:creationId xmlns:a16="http://schemas.microsoft.com/office/drawing/2014/main" id="{127BEDCB-CA95-DC4B-D92B-37E8775ADCFB}"/>
              </a:ext>
            </a:extLst>
          </p:cNvPr>
          <p:cNvSpPr txBox="1"/>
          <p:nvPr/>
        </p:nvSpPr>
        <p:spPr>
          <a:xfrm>
            <a:off x="3114041" y="8268157"/>
            <a:ext cx="1291411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종로구의 행정동 별 전체 업종의 매출과 시간대 유동인구 데이터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CAC6D-7769-C401-BFDE-2345B06A4C2F}"/>
              </a:ext>
            </a:extLst>
          </p:cNvPr>
          <p:cNvGrpSpPr/>
          <p:nvPr/>
        </p:nvGrpSpPr>
        <p:grpSpPr>
          <a:xfrm>
            <a:off x="14020801" y="1817402"/>
            <a:ext cx="4267199" cy="735298"/>
            <a:chOff x="7584366" y="927124"/>
            <a:chExt cx="2321632" cy="400050"/>
          </a:xfrm>
        </p:grpSpPr>
        <p:sp>
          <p:nvSpPr>
            <p:cNvPr id="3" name="오각형 8">
              <a:extLst>
                <a:ext uri="{FF2B5EF4-FFF2-40B4-BE49-F238E27FC236}">
                  <a16:creationId xmlns:a16="http://schemas.microsoft.com/office/drawing/2014/main" id="{B1564811-6FC2-F237-DCCF-EB59A75582FC}"/>
                </a:ext>
              </a:extLst>
            </p:cNvPr>
            <p:cNvSpPr/>
            <p:nvPr/>
          </p:nvSpPr>
          <p:spPr>
            <a:xfrm rot="10800000">
              <a:off x="8429624" y="927124"/>
              <a:ext cx="1476374" cy="400050"/>
            </a:xfrm>
            <a:prstGeom prst="homePlat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85CD97-EA9B-183D-1742-EC4B3B311B13}"/>
                </a:ext>
              </a:extLst>
            </p:cNvPr>
            <p:cNvSpPr txBox="1"/>
            <p:nvPr/>
          </p:nvSpPr>
          <p:spPr>
            <a:xfrm>
              <a:off x="7584366" y="960328"/>
              <a:ext cx="2211896" cy="31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1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번 모델링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94A6AF5-6822-4307-83F8-184271F4E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2082" y="3456782"/>
            <a:ext cx="13983837" cy="4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140"/>
          <p:cNvSpPr txBox="1"/>
          <p:nvPr/>
        </p:nvSpPr>
        <p:spPr>
          <a:xfrm>
            <a:off x="3201478" y="772061"/>
            <a:ext cx="11885043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0" b="1" kern="0" spc="-2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목차</a:t>
            </a:r>
            <a:endParaRPr lang="en-US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9" name="Object 140">
            <a:extLst>
              <a:ext uri="{FF2B5EF4-FFF2-40B4-BE49-F238E27FC236}">
                <a16:creationId xmlns:a16="http://schemas.microsoft.com/office/drawing/2014/main" id="{89877106-5D7F-99F1-FCA3-3AE70E9582AB}"/>
              </a:ext>
            </a:extLst>
          </p:cNvPr>
          <p:cNvSpPr txBox="1"/>
          <p:nvPr/>
        </p:nvSpPr>
        <p:spPr>
          <a:xfrm>
            <a:off x="1143000" y="2324100"/>
            <a:ext cx="299720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01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0" name="Object 140">
            <a:extLst>
              <a:ext uri="{FF2B5EF4-FFF2-40B4-BE49-F238E27FC236}">
                <a16:creationId xmlns:a16="http://schemas.microsoft.com/office/drawing/2014/main" id="{AF696F31-8E63-ABB5-A3F7-127479736FBA}"/>
              </a:ext>
            </a:extLst>
          </p:cNvPr>
          <p:cNvSpPr txBox="1"/>
          <p:nvPr/>
        </p:nvSpPr>
        <p:spPr>
          <a:xfrm>
            <a:off x="1117600" y="3820061"/>
            <a:ext cx="299720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02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1" name="Object 140">
            <a:extLst>
              <a:ext uri="{FF2B5EF4-FFF2-40B4-BE49-F238E27FC236}">
                <a16:creationId xmlns:a16="http://schemas.microsoft.com/office/drawing/2014/main" id="{856ED72F-B93E-C28A-0334-74067E24674D}"/>
              </a:ext>
            </a:extLst>
          </p:cNvPr>
          <p:cNvSpPr txBox="1"/>
          <p:nvPr/>
        </p:nvSpPr>
        <p:spPr>
          <a:xfrm>
            <a:off x="1117599" y="5316022"/>
            <a:ext cx="299720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03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2" name="Object 140">
            <a:extLst>
              <a:ext uri="{FF2B5EF4-FFF2-40B4-BE49-F238E27FC236}">
                <a16:creationId xmlns:a16="http://schemas.microsoft.com/office/drawing/2014/main" id="{655704C7-D020-7E20-1A0E-291579BD3BE7}"/>
              </a:ext>
            </a:extLst>
          </p:cNvPr>
          <p:cNvSpPr txBox="1"/>
          <p:nvPr/>
        </p:nvSpPr>
        <p:spPr>
          <a:xfrm>
            <a:off x="1117598" y="6811983"/>
            <a:ext cx="299720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04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3" name="Object 140">
            <a:extLst>
              <a:ext uri="{FF2B5EF4-FFF2-40B4-BE49-F238E27FC236}">
                <a16:creationId xmlns:a16="http://schemas.microsoft.com/office/drawing/2014/main" id="{770E7200-A708-13A1-7F36-0FD4846F9363}"/>
              </a:ext>
            </a:extLst>
          </p:cNvPr>
          <p:cNvSpPr txBox="1"/>
          <p:nvPr/>
        </p:nvSpPr>
        <p:spPr>
          <a:xfrm>
            <a:off x="1117597" y="8269844"/>
            <a:ext cx="299720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05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4" name="Object 71">
            <a:extLst>
              <a:ext uri="{FF2B5EF4-FFF2-40B4-BE49-F238E27FC236}">
                <a16:creationId xmlns:a16="http://schemas.microsoft.com/office/drawing/2014/main" id="{AAFBA059-9B83-843D-1788-BA251407FB63}"/>
              </a:ext>
            </a:extLst>
          </p:cNvPr>
          <p:cNvSpPr txBox="1"/>
          <p:nvPr/>
        </p:nvSpPr>
        <p:spPr>
          <a:xfrm>
            <a:off x="2641600" y="2519521"/>
            <a:ext cx="863264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kern="0" spc="-2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프로젝트 개요</a:t>
            </a:r>
            <a:endParaRPr lang="en-US" sz="11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5" name="Object 71">
            <a:extLst>
              <a:ext uri="{FF2B5EF4-FFF2-40B4-BE49-F238E27FC236}">
                <a16:creationId xmlns:a16="http://schemas.microsoft.com/office/drawing/2014/main" id="{3E2429FF-B507-BF20-A2E6-AEBB163EA4C7}"/>
              </a:ext>
            </a:extLst>
          </p:cNvPr>
          <p:cNvSpPr txBox="1"/>
          <p:nvPr/>
        </p:nvSpPr>
        <p:spPr>
          <a:xfrm>
            <a:off x="2706126" y="5502226"/>
            <a:ext cx="863264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kern="0" spc="-2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모델링</a:t>
            </a:r>
            <a:endParaRPr lang="en-US" sz="11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6" name="Object 71">
            <a:extLst>
              <a:ext uri="{FF2B5EF4-FFF2-40B4-BE49-F238E27FC236}">
                <a16:creationId xmlns:a16="http://schemas.microsoft.com/office/drawing/2014/main" id="{EB588896-1B32-989F-E5A6-82A9DB18F9B9}"/>
              </a:ext>
            </a:extLst>
          </p:cNvPr>
          <p:cNvSpPr txBox="1"/>
          <p:nvPr/>
        </p:nvSpPr>
        <p:spPr>
          <a:xfrm>
            <a:off x="2748003" y="4000500"/>
            <a:ext cx="863264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kern="0" spc="-2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분석 및 탐색</a:t>
            </a:r>
            <a:endParaRPr lang="en-US" sz="11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7" name="Object 71">
            <a:extLst>
              <a:ext uri="{FF2B5EF4-FFF2-40B4-BE49-F238E27FC236}">
                <a16:creationId xmlns:a16="http://schemas.microsoft.com/office/drawing/2014/main" id="{94122381-2E26-5F34-2518-FAAA352AF04F}"/>
              </a:ext>
            </a:extLst>
          </p:cNvPr>
          <p:cNvSpPr txBox="1"/>
          <p:nvPr/>
        </p:nvSpPr>
        <p:spPr>
          <a:xfrm>
            <a:off x="2700631" y="7040971"/>
            <a:ext cx="863264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kern="0" spc="-2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서비스 및 결론</a:t>
            </a:r>
            <a:endParaRPr lang="en-US" sz="11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8" name="Object 71">
            <a:extLst>
              <a:ext uri="{FF2B5EF4-FFF2-40B4-BE49-F238E27FC236}">
                <a16:creationId xmlns:a16="http://schemas.microsoft.com/office/drawing/2014/main" id="{894D023F-6C1A-A70D-C694-180DDC5A29CC}"/>
              </a:ext>
            </a:extLst>
          </p:cNvPr>
          <p:cNvSpPr txBox="1"/>
          <p:nvPr/>
        </p:nvSpPr>
        <p:spPr>
          <a:xfrm>
            <a:off x="2700631" y="8469898"/>
            <a:ext cx="863264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b="1" kern="0" spc="-200" dirty="0" err="1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느낀점</a:t>
            </a:r>
            <a:endParaRPr lang="en-US" sz="11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BEF7FC-DDF2-B7E6-F48B-7AB8BC839F0B}"/>
              </a:ext>
            </a:extLst>
          </p:cNvPr>
          <p:cNvCxnSpPr>
            <a:cxnSpLocks/>
            <a:stCxn id="24" idx="0"/>
            <a:endCxn id="24" idx="2"/>
          </p:cNvCxnSpPr>
          <p:nvPr/>
        </p:nvCxnSpPr>
        <p:spPr>
          <a:xfrm>
            <a:off x="6957924" y="2519521"/>
            <a:ext cx="0" cy="9233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DE147B-E710-E918-4E29-02CDA113B2C5}"/>
              </a:ext>
            </a:extLst>
          </p:cNvPr>
          <p:cNvCxnSpPr>
            <a:cxnSpLocks/>
          </p:cNvCxnSpPr>
          <p:nvPr/>
        </p:nvCxnSpPr>
        <p:spPr>
          <a:xfrm>
            <a:off x="8458200" y="4000500"/>
            <a:ext cx="0" cy="9233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74C7F6-58E4-9F6E-F9CE-4F817317D849}"/>
              </a:ext>
            </a:extLst>
          </p:cNvPr>
          <p:cNvCxnSpPr>
            <a:cxnSpLocks/>
          </p:cNvCxnSpPr>
          <p:nvPr/>
        </p:nvCxnSpPr>
        <p:spPr>
          <a:xfrm>
            <a:off x="5105400" y="5499071"/>
            <a:ext cx="0" cy="9233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1BD416-9E05-6FF9-AFF7-E3D79D499B6E}"/>
              </a:ext>
            </a:extLst>
          </p:cNvPr>
          <p:cNvCxnSpPr>
            <a:cxnSpLocks/>
          </p:cNvCxnSpPr>
          <p:nvPr/>
        </p:nvCxnSpPr>
        <p:spPr>
          <a:xfrm>
            <a:off x="7162800" y="7012037"/>
            <a:ext cx="0" cy="9233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F0B93F-0621-172B-90CF-1D799F663BE0}"/>
              </a:ext>
            </a:extLst>
          </p:cNvPr>
          <p:cNvCxnSpPr>
            <a:cxnSpLocks/>
          </p:cNvCxnSpPr>
          <p:nvPr/>
        </p:nvCxnSpPr>
        <p:spPr>
          <a:xfrm>
            <a:off x="5181600" y="8469898"/>
            <a:ext cx="0" cy="9233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bject 89">
            <a:extLst>
              <a:ext uri="{FF2B5EF4-FFF2-40B4-BE49-F238E27FC236}">
                <a16:creationId xmlns:a16="http://schemas.microsoft.com/office/drawing/2014/main" id="{6A9DC8C4-2BA6-3E1C-B3BC-A4CF7A022D6E}"/>
              </a:ext>
            </a:extLst>
          </p:cNvPr>
          <p:cNvSpPr txBox="1"/>
          <p:nvPr/>
        </p:nvSpPr>
        <p:spPr>
          <a:xfrm>
            <a:off x="7186864" y="2552700"/>
            <a:ext cx="2997196" cy="775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팀 구성 및 역할</a:t>
            </a:r>
            <a:endParaRPr lang="en-US" altLang="ko-KR" sz="2000" b="1" dirty="0">
              <a:solidFill>
                <a:schemeClr val="bg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프로젝트 배경</a:t>
            </a:r>
            <a:endParaRPr lang="en-US" altLang="ko-KR" sz="2000" b="1" dirty="0">
              <a:solidFill>
                <a:schemeClr val="bg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6" name="Object 89">
            <a:extLst>
              <a:ext uri="{FF2B5EF4-FFF2-40B4-BE49-F238E27FC236}">
                <a16:creationId xmlns:a16="http://schemas.microsoft.com/office/drawing/2014/main" id="{2B257130-BD25-8640-4A17-F71D381E4377}"/>
              </a:ext>
            </a:extLst>
          </p:cNvPr>
          <p:cNvSpPr txBox="1"/>
          <p:nvPr/>
        </p:nvSpPr>
        <p:spPr>
          <a:xfrm>
            <a:off x="9880604" y="2547617"/>
            <a:ext cx="2997196" cy="775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프로젝트 </a:t>
            </a:r>
            <a:r>
              <a:rPr lang="en-US" altLang="ko-KR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Work-Flow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데이터 명세</a:t>
            </a:r>
            <a:endParaRPr lang="en-US" altLang="ko-KR" sz="2000" b="1" dirty="0">
              <a:solidFill>
                <a:schemeClr val="bg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7" name="Object 89">
            <a:extLst>
              <a:ext uri="{FF2B5EF4-FFF2-40B4-BE49-F238E27FC236}">
                <a16:creationId xmlns:a16="http://schemas.microsoft.com/office/drawing/2014/main" id="{E56EE966-1737-3FEB-21D2-1FF95EA80071}"/>
              </a:ext>
            </a:extLst>
          </p:cNvPr>
          <p:cNvSpPr txBox="1"/>
          <p:nvPr/>
        </p:nvSpPr>
        <p:spPr>
          <a:xfrm>
            <a:off x="8839200" y="4095529"/>
            <a:ext cx="2997196" cy="775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현황 분석</a:t>
            </a:r>
            <a:endParaRPr lang="en-US" altLang="ko-KR" sz="2000" b="1" dirty="0">
              <a:solidFill>
                <a:schemeClr val="bg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데이터 </a:t>
            </a:r>
            <a:r>
              <a:rPr lang="ko-KR" altLang="en-US" sz="2000" b="1" dirty="0" err="1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전처리</a:t>
            </a:r>
            <a:r>
              <a:rPr lang="ko-KR" altLang="en-US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 및 탐색</a:t>
            </a:r>
            <a:endParaRPr lang="en-US" altLang="ko-KR" sz="2000" b="1" dirty="0">
              <a:solidFill>
                <a:schemeClr val="bg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Malgun Gothic"/>
              <a:sym typeface="Malgun Gothic"/>
            </a:endParaRPr>
          </a:p>
        </p:txBody>
      </p:sp>
      <p:sp>
        <p:nvSpPr>
          <p:cNvPr id="38" name="Object 89">
            <a:extLst>
              <a:ext uri="{FF2B5EF4-FFF2-40B4-BE49-F238E27FC236}">
                <a16:creationId xmlns:a16="http://schemas.microsoft.com/office/drawing/2014/main" id="{74FDE366-8D21-74D2-9DD1-FA340549AC75}"/>
              </a:ext>
            </a:extLst>
          </p:cNvPr>
          <p:cNvSpPr txBox="1"/>
          <p:nvPr/>
        </p:nvSpPr>
        <p:spPr>
          <a:xfrm>
            <a:off x="5410200" y="5712253"/>
            <a:ext cx="2997196" cy="421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Modeling</a:t>
            </a:r>
          </a:p>
        </p:txBody>
      </p:sp>
      <p:sp>
        <p:nvSpPr>
          <p:cNvPr id="39" name="Object 89">
            <a:extLst>
              <a:ext uri="{FF2B5EF4-FFF2-40B4-BE49-F238E27FC236}">
                <a16:creationId xmlns:a16="http://schemas.microsoft.com/office/drawing/2014/main" id="{51F5DBD8-E2AE-A8CF-307D-FA518E1FD8AD}"/>
              </a:ext>
            </a:extLst>
          </p:cNvPr>
          <p:cNvSpPr txBox="1"/>
          <p:nvPr/>
        </p:nvSpPr>
        <p:spPr>
          <a:xfrm>
            <a:off x="7467600" y="7110910"/>
            <a:ext cx="2997196" cy="775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서비스 </a:t>
            </a:r>
            <a:r>
              <a:rPr lang="en-US" altLang="ko-KR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Work-Flow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서비스 활용 방안</a:t>
            </a:r>
            <a:endParaRPr lang="en-US" altLang="ko-KR" sz="2000" b="1" dirty="0">
              <a:solidFill>
                <a:schemeClr val="bg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2" name="Object 89">
            <a:extLst>
              <a:ext uri="{FF2B5EF4-FFF2-40B4-BE49-F238E27FC236}">
                <a16:creationId xmlns:a16="http://schemas.microsoft.com/office/drawing/2014/main" id="{EA5974E1-8D0C-CAB9-4BF2-EFE4D9DE6ECE}"/>
              </a:ext>
            </a:extLst>
          </p:cNvPr>
          <p:cNvSpPr txBox="1"/>
          <p:nvPr/>
        </p:nvSpPr>
        <p:spPr>
          <a:xfrm>
            <a:off x="10337804" y="7101287"/>
            <a:ext cx="2997196" cy="421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b="1" dirty="0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결론 및 향후 분석</a:t>
            </a:r>
            <a:endParaRPr lang="en-US" altLang="ko-KR" sz="2000" b="1" dirty="0">
              <a:solidFill>
                <a:schemeClr val="bg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Malgun Gothic"/>
              <a:sym typeface="Malgun Gothic"/>
            </a:endParaRPr>
          </a:p>
        </p:txBody>
      </p:sp>
      <p:sp>
        <p:nvSpPr>
          <p:cNvPr id="43" name="Object 89">
            <a:extLst>
              <a:ext uri="{FF2B5EF4-FFF2-40B4-BE49-F238E27FC236}">
                <a16:creationId xmlns:a16="http://schemas.microsoft.com/office/drawing/2014/main" id="{A1A4B040-B858-AF10-3CAF-23840A606409}"/>
              </a:ext>
            </a:extLst>
          </p:cNvPr>
          <p:cNvSpPr txBox="1"/>
          <p:nvPr/>
        </p:nvSpPr>
        <p:spPr>
          <a:xfrm>
            <a:off x="5565729" y="8720639"/>
            <a:ext cx="2997196" cy="421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b="1" dirty="0" err="1">
                <a:solidFill>
                  <a:schemeClr val="bg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느낀점</a:t>
            </a:r>
            <a:endParaRPr lang="en-US" altLang="ko-KR" sz="2000" b="1" dirty="0">
              <a:solidFill>
                <a:schemeClr val="bg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Malgun Gothic"/>
              <a:sym typeface="Malgun Gothic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2FA06B-D4DB-0FD1-EB9E-7E97C7906B8A}"/>
              </a:ext>
            </a:extLst>
          </p:cNvPr>
          <p:cNvCxnSpPr>
            <a:cxnSpLocks/>
          </p:cNvCxnSpPr>
          <p:nvPr/>
        </p:nvCxnSpPr>
        <p:spPr>
          <a:xfrm>
            <a:off x="762000" y="571500"/>
            <a:ext cx="1661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898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37">
            <a:extLst>
              <a:ext uri="{FF2B5EF4-FFF2-40B4-BE49-F238E27FC236}">
                <a16:creationId xmlns:a16="http://schemas.microsoft.com/office/drawing/2014/main" id="{F3FFE695-6073-F6C4-64C1-45A34D20C87A}"/>
              </a:ext>
            </a:extLst>
          </p:cNvPr>
          <p:cNvSpPr txBox="1"/>
          <p:nvPr/>
        </p:nvSpPr>
        <p:spPr>
          <a:xfrm>
            <a:off x="5619672" y="8775828"/>
            <a:ext cx="7772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전체 데이터 수가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3033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개로 적은 </a:t>
            </a:r>
            <a:r>
              <a:rPr lang="en-US" altLang="ko-KR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DataSet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ko-KR" altLang="en-US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으로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구성됨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inf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값에 대하여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</a:t>
            </a:r>
            <a:r>
              <a:rPr lang="ko-KR" altLang="en-US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으로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변환하여 </a:t>
            </a:r>
            <a:r>
              <a:rPr lang="ko-KR" altLang="en-US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전처리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</p:txBody>
      </p:sp>
      <p:sp>
        <p:nvSpPr>
          <p:cNvPr id="5" name="Object 37">
            <a:extLst>
              <a:ext uri="{FF2B5EF4-FFF2-40B4-BE49-F238E27FC236}">
                <a16:creationId xmlns:a16="http://schemas.microsoft.com/office/drawing/2014/main" id="{127BEDCB-CA95-DC4B-D92B-37E8775ADCFB}"/>
              </a:ext>
            </a:extLst>
          </p:cNvPr>
          <p:cNvSpPr txBox="1"/>
          <p:nvPr/>
        </p:nvSpPr>
        <p:spPr>
          <a:xfrm>
            <a:off x="3114041" y="8116021"/>
            <a:ext cx="1291411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종로구의 각 행정동의 업종별 매출과 매출 대비 시간대 유동인구 데이터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CAC6D-7769-C401-BFDE-2345B06A4C2F}"/>
              </a:ext>
            </a:extLst>
          </p:cNvPr>
          <p:cNvGrpSpPr/>
          <p:nvPr/>
        </p:nvGrpSpPr>
        <p:grpSpPr>
          <a:xfrm>
            <a:off x="14020801" y="1817402"/>
            <a:ext cx="4267199" cy="735298"/>
            <a:chOff x="7584366" y="927124"/>
            <a:chExt cx="2321632" cy="400050"/>
          </a:xfrm>
        </p:grpSpPr>
        <p:sp>
          <p:nvSpPr>
            <p:cNvPr id="3" name="오각형 8">
              <a:extLst>
                <a:ext uri="{FF2B5EF4-FFF2-40B4-BE49-F238E27FC236}">
                  <a16:creationId xmlns:a16="http://schemas.microsoft.com/office/drawing/2014/main" id="{B1564811-6FC2-F237-DCCF-EB59A75582FC}"/>
                </a:ext>
              </a:extLst>
            </p:cNvPr>
            <p:cNvSpPr/>
            <p:nvPr/>
          </p:nvSpPr>
          <p:spPr>
            <a:xfrm rot="10800000">
              <a:off x="8429624" y="927124"/>
              <a:ext cx="1476374" cy="400050"/>
            </a:xfrm>
            <a:prstGeom prst="homePlat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85CD97-EA9B-183D-1742-EC4B3B311B13}"/>
                </a:ext>
              </a:extLst>
            </p:cNvPr>
            <p:cNvSpPr txBox="1"/>
            <p:nvPr/>
          </p:nvSpPr>
          <p:spPr>
            <a:xfrm>
              <a:off x="7584366" y="960328"/>
              <a:ext cx="2211896" cy="31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2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번 모델링</a:t>
              </a:r>
            </a:p>
          </p:txBody>
        </p:sp>
      </p:grpSp>
      <p:pic>
        <p:nvPicPr>
          <p:cNvPr id="8" name="그림 4">
            <a:extLst>
              <a:ext uri="{FF2B5EF4-FFF2-40B4-BE49-F238E27FC236}">
                <a16:creationId xmlns:a16="http://schemas.microsoft.com/office/drawing/2014/main" id="{4F8CCF83-0DFA-1659-DA26-C3A29238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028" y="3467100"/>
            <a:ext cx="14462972" cy="44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2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37">
            <a:extLst>
              <a:ext uri="{FF2B5EF4-FFF2-40B4-BE49-F238E27FC236}">
                <a16:creationId xmlns:a16="http://schemas.microsoft.com/office/drawing/2014/main" id="{F3FFE695-6073-F6C4-64C1-45A34D20C87A}"/>
              </a:ext>
            </a:extLst>
          </p:cNvPr>
          <p:cNvSpPr txBox="1"/>
          <p:nvPr/>
        </p:nvSpPr>
        <p:spPr>
          <a:xfrm>
            <a:off x="5401231" y="9162990"/>
            <a:ext cx="77724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전체 데이터 수가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3033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개로 적은 </a:t>
            </a:r>
            <a:r>
              <a:rPr lang="en-US" altLang="ko-KR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DataSet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ko-KR" altLang="en-US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으로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구성됨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</p:txBody>
      </p:sp>
      <p:sp>
        <p:nvSpPr>
          <p:cNvPr id="5" name="Object 37">
            <a:extLst>
              <a:ext uri="{FF2B5EF4-FFF2-40B4-BE49-F238E27FC236}">
                <a16:creationId xmlns:a16="http://schemas.microsoft.com/office/drawing/2014/main" id="{127BEDCB-CA95-DC4B-D92B-37E8775ADCFB}"/>
              </a:ext>
            </a:extLst>
          </p:cNvPr>
          <p:cNvSpPr txBox="1"/>
          <p:nvPr/>
        </p:nvSpPr>
        <p:spPr>
          <a:xfrm>
            <a:off x="2895600" y="8503183"/>
            <a:ext cx="1291411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종로구의 각 행정동의 업종별 매출과 전체 유동인구 데이터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CAC6D-7769-C401-BFDE-2345B06A4C2F}"/>
              </a:ext>
            </a:extLst>
          </p:cNvPr>
          <p:cNvGrpSpPr/>
          <p:nvPr/>
        </p:nvGrpSpPr>
        <p:grpSpPr>
          <a:xfrm>
            <a:off x="14020801" y="1817402"/>
            <a:ext cx="4267199" cy="735298"/>
            <a:chOff x="7584366" y="927124"/>
            <a:chExt cx="2321632" cy="400050"/>
          </a:xfrm>
        </p:grpSpPr>
        <p:sp>
          <p:nvSpPr>
            <p:cNvPr id="3" name="오각형 8">
              <a:extLst>
                <a:ext uri="{FF2B5EF4-FFF2-40B4-BE49-F238E27FC236}">
                  <a16:creationId xmlns:a16="http://schemas.microsoft.com/office/drawing/2014/main" id="{B1564811-6FC2-F237-DCCF-EB59A75582FC}"/>
                </a:ext>
              </a:extLst>
            </p:cNvPr>
            <p:cNvSpPr/>
            <p:nvPr/>
          </p:nvSpPr>
          <p:spPr>
            <a:xfrm rot="10800000">
              <a:off x="8429624" y="927124"/>
              <a:ext cx="1476374" cy="400050"/>
            </a:xfrm>
            <a:prstGeom prst="homePlate">
              <a:avLst/>
            </a:prstGeom>
            <a:solidFill>
              <a:srgbClr val="FFC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85CD97-EA9B-183D-1742-EC4B3B311B13}"/>
                </a:ext>
              </a:extLst>
            </p:cNvPr>
            <p:cNvSpPr txBox="1"/>
            <p:nvPr/>
          </p:nvSpPr>
          <p:spPr>
            <a:xfrm>
              <a:off x="7584366" y="960328"/>
              <a:ext cx="2211896" cy="31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3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번 모델링</a:t>
              </a:r>
            </a:p>
          </p:txBody>
        </p:sp>
      </p:grpSp>
      <p:pic>
        <p:nvPicPr>
          <p:cNvPr id="8" name="그림 2">
            <a:extLst>
              <a:ext uri="{FF2B5EF4-FFF2-40B4-BE49-F238E27FC236}">
                <a16:creationId xmlns:a16="http://schemas.microsoft.com/office/drawing/2014/main" id="{4D686EB1-121F-687D-86A0-66C0396F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478" y="2750911"/>
            <a:ext cx="10430759" cy="53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F9EA92-15D6-A187-BD57-AC1BCC3FA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8"/>
          <a:stretch/>
        </p:blipFill>
        <p:spPr>
          <a:xfrm>
            <a:off x="2142565" y="4485438"/>
            <a:ext cx="6436323" cy="442473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3E1BBF6-FFF2-2B08-0516-A49279DF583D}"/>
              </a:ext>
            </a:extLst>
          </p:cNvPr>
          <p:cNvSpPr/>
          <p:nvPr/>
        </p:nvSpPr>
        <p:spPr>
          <a:xfrm>
            <a:off x="1524000" y="4309640"/>
            <a:ext cx="7179607" cy="4948660"/>
          </a:xfrm>
          <a:prstGeom prst="roundRect">
            <a:avLst>
              <a:gd name="adj" fmla="val 3895"/>
            </a:avLst>
          </a:prstGeom>
          <a:solidFill>
            <a:srgbClr val="80AEFD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37">
            <a:extLst>
              <a:ext uri="{FF2B5EF4-FFF2-40B4-BE49-F238E27FC236}">
                <a16:creationId xmlns:a16="http://schemas.microsoft.com/office/drawing/2014/main" id="{F3FFE695-6073-F6C4-64C1-45A34D20C87A}"/>
              </a:ext>
            </a:extLst>
          </p:cNvPr>
          <p:cNvSpPr txBox="1"/>
          <p:nvPr/>
        </p:nvSpPr>
        <p:spPr>
          <a:xfrm>
            <a:off x="9982200" y="3538110"/>
            <a:ext cx="72253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행정동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업종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Feature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에 대하여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One-Hot Encoding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진행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SemiBold" panose="02000503000000020004" pitchFamily="2" charset="-127"/>
            </a:endParaRPr>
          </a:p>
        </p:txBody>
      </p:sp>
      <p:sp>
        <p:nvSpPr>
          <p:cNvPr id="5" name="Object 37">
            <a:extLst>
              <a:ext uri="{FF2B5EF4-FFF2-40B4-BE49-F238E27FC236}">
                <a16:creationId xmlns:a16="http://schemas.microsoft.com/office/drawing/2014/main" id="{127BEDCB-CA95-DC4B-D92B-37E8775ADCFB}"/>
              </a:ext>
            </a:extLst>
          </p:cNvPr>
          <p:cNvSpPr txBox="1"/>
          <p:nvPr/>
        </p:nvSpPr>
        <p:spPr>
          <a:xfrm>
            <a:off x="9525000" y="2518202"/>
            <a:ext cx="769620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범주형 데이터에 대하여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One-Hot Encoding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진행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52C499-FBAC-01FE-99BD-0D7687163224}"/>
              </a:ext>
            </a:extLst>
          </p:cNvPr>
          <p:cNvCxnSpPr>
            <a:cxnSpLocks/>
          </p:cNvCxnSpPr>
          <p:nvPr/>
        </p:nvCxnSpPr>
        <p:spPr>
          <a:xfrm>
            <a:off x="9525000" y="3214408"/>
            <a:ext cx="7599592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83">
            <a:extLst>
              <a:ext uri="{FF2B5EF4-FFF2-40B4-BE49-F238E27FC236}">
                <a16:creationId xmlns:a16="http://schemas.microsoft.com/office/drawing/2014/main" id="{7AFC069E-F48F-FF33-9A48-7C3B0F5EFD96}"/>
              </a:ext>
            </a:extLst>
          </p:cNvPr>
          <p:cNvSpPr txBox="1"/>
          <p:nvPr/>
        </p:nvSpPr>
        <p:spPr>
          <a:xfrm>
            <a:off x="11180992" y="1562100"/>
            <a:ext cx="59436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09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76DBC85A-B0BE-EABF-8294-8E156AEA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043" y="4496306"/>
            <a:ext cx="6587940" cy="4424734"/>
          </a:xfrm>
          <a:prstGeom prst="rect">
            <a:avLst/>
          </a:prstGeom>
        </p:spPr>
      </p:pic>
      <p:pic>
        <p:nvPicPr>
          <p:cNvPr id="6" name="그림 4">
            <a:extLst>
              <a:ext uri="{FF2B5EF4-FFF2-40B4-BE49-F238E27FC236}">
                <a16:creationId xmlns:a16="http://schemas.microsoft.com/office/drawing/2014/main" id="{AFCFBE2A-3F22-EF65-87AD-C23FAC3C1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940231" y="6483474"/>
            <a:ext cx="961188" cy="961189"/>
          </a:xfrm>
          <a:prstGeom prst="rect">
            <a:avLst/>
          </a:prstGeom>
        </p:spPr>
      </p:pic>
      <p:pic>
        <p:nvPicPr>
          <p:cNvPr id="8" name="그림 23">
            <a:extLst>
              <a:ext uri="{FF2B5EF4-FFF2-40B4-BE49-F238E27FC236}">
                <a16:creationId xmlns:a16="http://schemas.microsoft.com/office/drawing/2014/main" id="{A0A5F1BA-3251-EAD8-66AC-A95542C01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8" r="67039"/>
          <a:stretch/>
        </p:blipFill>
        <p:spPr>
          <a:xfrm>
            <a:off x="1730783" y="4482823"/>
            <a:ext cx="1319949" cy="494866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6463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86CFC8-5254-A42C-280B-64B40718D6C0}"/>
              </a:ext>
            </a:extLst>
          </p:cNvPr>
          <p:cNvGrpSpPr/>
          <p:nvPr/>
        </p:nvGrpSpPr>
        <p:grpSpPr>
          <a:xfrm>
            <a:off x="6738700" y="1768456"/>
            <a:ext cx="10634900" cy="7794644"/>
            <a:chOff x="7356270" y="1682817"/>
            <a:chExt cx="9984230" cy="7317748"/>
          </a:xfrm>
        </p:grpSpPr>
        <p:pic>
          <p:nvPicPr>
            <p:cNvPr id="2" name="그림 2">
              <a:extLst>
                <a:ext uri="{FF2B5EF4-FFF2-40B4-BE49-F238E27FC236}">
                  <a16:creationId xmlns:a16="http://schemas.microsoft.com/office/drawing/2014/main" id="{DC03BE0B-FA15-D2BB-E63C-68F6BEFA6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6270" y="7990675"/>
              <a:ext cx="9598914" cy="1009890"/>
            </a:xfrm>
            <a:prstGeom prst="rect">
              <a:avLst/>
            </a:prstGeom>
          </p:spPr>
        </p:pic>
        <p:pic>
          <p:nvPicPr>
            <p:cNvPr id="7" name="그림 19">
              <a:extLst>
                <a:ext uri="{FF2B5EF4-FFF2-40B4-BE49-F238E27FC236}">
                  <a16:creationId xmlns:a16="http://schemas.microsoft.com/office/drawing/2014/main" id="{5EBFF8B9-2985-4CA8-ADD1-462A6772C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7863" y="2759352"/>
              <a:ext cx="9782637" cy="5031069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3E1BBF6-FFF2-2B08-0516-A49279DF583D}"/>
                </a:ext>
              </a:extLst>
            </p:cNvPr>
            <p:cNvSpPr/>
            <p:nvPr/>
          </p:nvSpPr>
          <p:spPr>
            <a:xfrm>
              <a:off x="7383164" y="2556360"/>
              <a:ext cx="9957336" cy="5165649"/>
            </a:xfrm>
            <a:prstGeom prst="roundRect">
              <a:avLst>
                <a:gd name="adj" fmla="val 3895"/>
              </a:avLst>
            </a:prstGeom>
            <a:solidFill>
              <a:srgbClr val="80AEFD">
                <a:alpha val="3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그림 20">
              <a:extLst>
                <a:ext uri="{FF2B5EF4-FFF2-40B4-BE49-F238E27FC236}">
                  <a16:creationId xmlns:a16="http://schemas.microsoft.com/office/drawing/2014/main" id="{1E1DD5E8-7319-E505-DE2C-016A73C86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20" r="54164" b="5673"/>
            <a:stretch/>
          </p:blipFill>
          <p:spPr>
            <a:xfrm>
              <a:off x="11159695" y="2302573"/>
              <a:ext cx="1214623" cy="474566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4" name="그림 4">
              <a:extLst>
                <a:ext uri="{FF2B5EF4-FFF2-40B4-BE49-F238E27FC236}">
                  <a16:creationId xmlns:a16="http://schemas.microsoft.com/office/drawing/2014/main" id="{498DA3FA-5A5F-D164-9C0C-8E971AE66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71" r="84647" b="6232"/>
            <a:stretch/>
          </p:blipFill>
          <p:spPr>
            <a:xfrm>
              <a:off x="13891473" y="1682817"/>
              <a:ext cx="1272327" cy="558241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5" name="그림 23">
              <a:extLst>
                <a:ext uri="{FF2B5EF4-FFF2-40B4-BE49-F238E27FC236}">
                  <a16:creationId xmlns:a16="http://schemas.microsoft.com/office/drawing/2014/main" id="{BCCD4411-0157-997A-DE24-F23F4C6C5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12690267" y="4188992"/>
              <a:ext cx="972827" cy="972827"/>
            </a:xfrm>
            <a:prstGeom prst="rect">
              <a:avLst/>
            </a:prstGeom>
          </p:spPr>
        </p:pic>
      </p:grpSp>
      <p:sp>
        <p:nvSpPr>
          <p:cNvPr id="19" name="Object 37">
            <a:extLst>
              <a:ext uri="{FF2B5EF4-FFF2-40B4-BE49-F238E27FC236}">
                <a16:creationId xmlns:a16="http://schemas.microsoft.com/office/drawing/2014/main" id="{B6CEA2B2-0762-E266-164F-8EDA9D386EF2}"/>
              </a:ext>
            </a:extLst>
          </p:cNvPr>
          <p:cNvSpPr txBox="1"/>
          <p:nvPr/>
        </p:nvSpPr>
        <p:spPr>
          <a:xfrm>
            <a:off x="1080906" y="5373773"/>
            <a:ext cx="752969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매출액 데이터에 대하여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Log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변환 진행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</p:txBody>
      </p:sp>
      <p:sp>
        <p:nvSpPr>
          <p:cNvPr id="20" name="Object 37">
            <a:extLst>
              <a:ext uri="{FF2B5EF4-FFF2-40B4-BE49-F238E27FC236}">
                <a16:creationId xmlns:a16="http://schemas.microsoft.com/office/drawing/2014/main" id="{F0672D51-EB2E-239D-A6BA-E9269F3DCF8B}"/>
              </a:ext>
            </a:extLst>
          </p:cNvPr>
          <p:cNvSpPr txBox="1"/>
          <p:nvPr/>
        </p:nvSpPr>
        <p:spPr>
          <a:xfrm>
            <a:off x="1187080" y="4535573"/>
            <a:ext cx="446795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 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변환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5C99DC-A350-6548-9896-B8B73142863E}"/>
              </a:ext>
            </a:extLst>
          </p:cNvPr>
          <p:cNvCxnSpPr>
            <a:cxnSpLocks/>
          </p:cNvCxnSpPr>
          <p:nvPr/>
        </p:nvCxnSpPr>
        <p:spPr>
          <a:xfrm>
            <a:off x="1094647" y="5208895"/>
            <a:ext cx="2987431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83">
            <a:extLst>
              <a:ext uri="{FF2B5EF4-FFF2-40B4-BE49-F238E27FC236}">
                <a16:creationId xmlns:a16="http://schemas.microsoft.com/office/drawing/2014/main" id="{9B6686A9-1760-5E87-4B91-2427424AA259}"/>
              </a:ext>
            </a:extLst>
          </p:cNvPr>
          <p:cNvSpPr txBox="1"/>
          <p:nvPr/>
        </p:nvSpPr>
        <p:spPr>
          <a:xfrm>
            <a:off x="1066800" y="3543300"/>
            <a:ext cx="3962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10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02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37">
            <a:extLst>
              <a:ext uri="{FF2B5EF4-FFF2-40B4-BE49-F238E27FC236}">
                <a16:creationId xmlns:a16="http://schemas.microsoft.com/office/drawing/2014/main" id="{B6CEA2B2-0762-E266-164F-8EDA9D386EF2}"/>
              </a:ext>
            </a:extLst>
          </p:cNvPr>
          <p:cNvSpPr txBox="1"/>
          <p:nvPr/>
        </p:nvSpPr>
        <p:spPr>
          <a:xfrm>
            <a:off x="990600" y="5951797"/>
            <a:ext cx="402449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전체적으로 왼쪽에 치우쳐진 그래프가 고른 분포를 보이는 그래프로 변환된 것을 확인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</p:txBody>
      </p:sp>
      <p:sp>
        <p:nvSpPr>
          <p:cNvPr id="20" name="Object 37">
            <a:extLst>
              <a:ext uri="{FF2B5EF4-FFF2-40B4-BE49-F238E27FC236}">
                <a16:creationId xmlns:a16="http://schemas.microsoft.com/office/drawing/2014/main" id="{F0672D51-EB2E-239D-A6BA-E9269F3DCF8B}"/>
              </a:ext>
            </a:extLst>
          </p:cNvPr>
          <p:cNvSpPr txBox="1"/>
          <p:nvPr/>
        </p:nvSpPr>
        <p:spPr>
          <a:xfrm>
            <a:off x="1096774" y="4651729"/>
            <a:ext cx="42231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Log 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변환 후 매출액 데이터 </a:t>
            </a:r>
            <a:r>
              <a:rPr lang="ko-KR" altLang="en-US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왜도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확인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5C99DC-A350-6548-9896-B8B73142863E}"/>
              </a:ext>
            </a:extLst>
          </p:cNvPr>
          <p:cNvCxnSpPr>
            <a:cxnSpLocks/>
          </p:cNvCxnSpPr>
          <p:nvPr/>
        </p:nvCxnSpPr>
        <p:spPr>
          <a:xfrm>
            <a:off x="1004341" y="5716856"/>
            <a:ext cx="4163153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07489E8-E8B4-0C4E-CDEA-09A8D0F73E2F}"/>
              </a:ext>
            </a:extLst>
          </p:cNvPr>
          <p:cNvGrpSpPr/>
          <p:nvPr/>
        </p:nvGrpSpPr>
        <p:grpSpPr>
          <a:xfrm>
            <a:off x="5472294" y="3811856"/>
            <a:ext cx="12160756" cy="4532044"/>
            <a:chOff x="1564658" y="2268420"/>
            <a:chExt cx="8105795" cy="30208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959C33-2AAB-017D-4B12-600411809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4658" y="2268420"/>
              <a:ext cx="3861844" cy="3020850"/>
            </a:xfrm>
            <a:prstGeom prst="rect">
              <a:avLst/>
            </a:prstGeom>
          </p:spPr>
        </p:pic>
        <p:pic>
          <p:nvPicPr>
            <p:cNvPr id="4" name="그림 4">
              <a:extLst>
                <a:ext uri="{FF2B5EF4-FFF2-40B4-BE49-F238E27FC236}">
                  <a16:creationId xmlns:a16="http://schemas.microsoft.com/office/drawing/2014/main" id="{4DDEF67E-4E76-4C04-6FBB-7EB7DA427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385" y="2268421"/>
              <a:ext cx="3801068" cy="3020849"/>
            </a:xfrm>
            <a:prstGeom prst="rect">
              <a:avLst/>
            </a:prstGeom>
          </p:spPr>
        </p:pic>
        <p:pic>
          <p:nvPicPr>
            <p:cNvPr id="5" name="그림 18">
              <a:extLst>
                <a:ext uri="{FF2B5EF4-FFF2-40B4-BE49-F238E27FC236}">
                  <a16:creationId xmlns:a16="http://schemas.microsoft.com/office/drawing/2014/main" id="{29D313C7-4D89-8D94-E2EC-1D0AB096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5351176" y="3429000"/>
              <a:ext cx="468635" cy="468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68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140"/>
          <p:cNvSpPr txBox="1"/>
          <p:nvPr/>
        </p:nvSpPr>
        <p:spPr>
          <a:xfrm>
            <a:off x="1981199" y="4603909"/>
            <a:ext cx="14325602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500" b="1" kern="0" spc="-2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모델링</a:t>
            </a:r>
            <a:endParaRPr lang="en-US" sz="28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Object 140">
            <a:extLst>
              <a:ext uri="{FF2B5EF4-FFF2-40B4-BE49-F238E27FC236}">
                <a16:creationId xmlns:a16="http://schemas.microsoft.com/office/drawing/2014/main" id="{94EF4AB1-12F2-5E63-1336-3C078DE0F30B}"/>
              </a:ext>
            </a:extLst>
          </p:cNvPr>
          <p:cNvSpPr txBox="1"/>
          <p:nvPr/>
        </p:nvSpPr>
        <p:spPr>
          <a:xfrm>
            <a:off x="5867399" y="3128070"/>
            <a:ext cx="65532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0" b="1" kern="0" spc="-2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Chapter 03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CAEB72-1AA1-9A21-5AE3-18A3DFDEA534}"/>
              </a:ext>
            </a:extLst>
          </p:cNvPr>
          <p:cNvCxnSpPr>
            <a:cxnSpLocks/>
          </p:cNvCxnSpPr>
          <p:nvPr/>
        </p:nvCxnSpPr>
        <p:spPr>
          <a:xfrm>
            <a:off x="762000" y="800100"/>
            <a:ext cx="1661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02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A046066-578A-F681-089A-126956D756C9}"/>
              </a:ext>
            </a:extLst>
          </p:cNvPr>
          <p:cNvGrpSpPr/>
          <p:nvPr/>
        </p:nvGrpSpPr>
        <p:grpSpPr>
          <a:xfrm>
            <a:off x="1524000" y="2282975"/>
            <a:ext cx="15248399" cy="6899125"/>
            <a:chOff x="872533" y="1970552"/>
            <a:chExt cx="8278380" cy="3745546"/>
          </a:xfrm>
        </p:grpSpPr>
        <p:pic>
          <p:nvPicPr>
            <p:cNvPr id="3" name="그림 3">
              <a:extLst>
                <a:ext uri="{FF2B5EF4-FFF2-40B4-BE49-F238E27FC236}">
                  <a16:creationId xmlns:a16="http://schemas.microsoft.com/office/drawing/2014/main" id="{C32C7050-3540-2231-34FC-3512EABA2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533" y="1970552"/>
              <a:ext cx="8278380" cy="990738"/>
            </a:xfrm>
            <a:prstGeom prst="rect">
              <a:avLst/>
            </a:prstGeom>
          </p:spPr>
        </p:pic>
        <p:pic>
          <p:nvPicPr>
            <p:cNvPr id="4" name="그림 7">
              <a:extLst>
                <a:ext uri="{FF2B5EF4-FFF2-40B4-BE49-F238E27FC236}">
                  <a16:creationId xmlns:a16="http://schemas.microsoft.com/office/drawing/2014/main" id="{41CCAFFE-EAF6-FA06-3391-B90C140F4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020" y="3071692"/>
              <a:ext cx="8125959" cy="1724266"/>
            </a:xfrm>
            <a:prstGeom prst="rect">
              <a:avLst/>
            </a:prstGeom>
          </p:spPr>
        </p:pic>
        <p:pic>
          <p:nvPicPr>
            <p:cNvPr id="5" name="그림 24">
              <a:extLst>
                <a:ext uri="{FF2B5EF4-FFF2-40B4-BE49-F238E27FC236}">
                  <a16:creationId xmlns:a16="http://schemas.microsoft.com/office/drawing/2014/main" id="{9C72D023-D97C-362A-7831-44FAB2B19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533" y="4906360"/>
              <a:ext cx="6811326" cy="809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572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6E4D05F-8A8A-6EB8-D163-AA1C01FF46D5}"/>
              </a:ext>
            </a:extLst>
          </p:cNvPr>
          <p:cNvGrpSpPr/>
          <p:nvPr/>
        </p:nvGrpSpPr>
        <p:grpSpPr>
          <a:xfrm>
            <a:off x="4485016" y="2130545"/>
            <a:ext cx="9317967" cy="7418109"/>
            <a:chOff x="1465281" y="1197064"/>
            <a:chExt cx="6887537" cy="5483224"/>
          </a:xfrm>
        </p:grpSpPr>
        <p:pic>
          <p:nvPicPr>
            <p:cNvPr id="2" name="그림 2">
              <a:extLst>
                <a:ext uri="{FF2B5EF4-FFF2-40B4-BE49-F238E27FC236}">
                  <a16:creationId xmlns:a16="http://schemas.microsoft.com/office/drawing/2014/main" id="{037EFAE5-764C-4E0F-6D01-A1CBB7A3F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5281" y="1197064"/>
              <a:ext cx="6887536" cy="1505160"/>
            </a:xfrm>
            <a:prstGeom prst="rect">
              <a:avLst/>
            </a:prstGeom>
          </p:spPr>
        </p:pic>
        <p:pic>
          <p:nvPicPr>
            <p:cNvPr id="7" name="그림 5">
              <a:extLst>
                <a:ext uri="{FF2B5EF4-FFF2-40B4-BE49-F238E27FC236}">
                  <a16:creationId xmlns:a16="http://schemas.microsoft.com/office/drawing/2014/main" id="{C52AB63A-30CB-0734-19F1-C77F87A4E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476"/>
            <a:stretch/>
          </p:blipFill>
          <p:spPr>
            <a:xfrm>
              <a:off x="1465282" y="2881287"/>
              <a:ext cx="6887536" cy="3091417"/>
            </a:xfrm>
            <a:prstGeom prst="rect">
              <a:avLst/>
            </a:prstGeom>
          </p:spPr>
        </p:pic>
        <p:pic>
          <p:nvPicPr>
            <p:cNvPr id="8" name="그림 16">
              <a:extLst>
                <a:ext uri="{FF2B5EF4-FFF2-40B4-BE49-F238E27FC236}">
                  <a16:creationId xmlns:a16="http://schemas.microsoft.com/office/drawing/2014/main" id="{FFB8C2C2-9C6D-3B23-F7DE-65D005F6B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7182"/>
            <a:stretch/>
          </p:blipFill>
          <p:spPr>
            <a:xfrm>
              <a:off x="1465281" y="6099182"/>
              <a:ext cx="6887536" cy="581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84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2">
            <a:extLst>
              <a:ext uri="{FF2B5EF4-FFF2-40B4-BE49-F238E27FC236}">
                <a16:creationId xmlns:a16="http://schemas.microsoft.com/office/drawing/2014/main" id="{91A13CA0-6B7C-C706-C61F-AD7934ED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81300"/>
            <a:ext cx="11582401" cy="4697060"/>
          </a:xfrm>
          <a:prstGeom prst="rect">
            <a:avLst/>
          </a:prstGeom>
        </p:spPr>
      </p:pic>
      <p:graphicFrame>
        <p:nvGraphicFramePr>
          <p:cNvPr id="5" name="표 26">
            <a:extLst>
              <a:ext uri="{FF2B5EF4-FFF2-40B4-BE49-F238E27FC236}">
                <a16:creationId xmlns:a16="http://schemas.microsoft.com/office/drawing/2014/main" id="{BF89CD1B-58A5-C427-8F46-0533D5B44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31903"/>
              </p:ext>
            </p:extLst>
          </p:nvPr>
        </p:nvGraphicFramePr>
        <p:xfrm>
          <a:off x="4098983" y="8232817"/>
          <a:ext cx="9828656" cy="126890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866520">
                  <a:extLst>
                    <a:ext uri="{9D8B030D-6E8A-4147-A177-3AD203B41FA5}">
                      <a16:colId xmlns:a16="http://schemas.microsoft.com/office/drawing/2014/main" val="1469380550"/>
                    </a:ext>
                  </a:extLst>
                </a:gridCol>
                <a:gridCol w="2320712">
                  <a:extLst>
                    <a:ext uri="{9D8B030D-6E8A-4147-A177-3AD203B41FA5}">
                      <a16:colId xmlns:a16="http://schemas.microsoft.com/office/drawing/2014/main" val="579591569"/>
                    </a:ext>
                  </a:extLst>
                </a:gridCol>
                <a:gridCol w="2320712">
                  <a:extLst>
                    <a:ext uri="{9D8B030D-6E8A-4147-A177-3AD203B41FA5}">
                      <a16:colId xmlns:a16="http://schemas.microsoft.com/office/drawing/2014/main" val="284070698"/>
                    </a:ext>
                  </a:extLst>
                </a:gridCol>
                <a:gridCol w="2320712">
                  <a:extLst>
                    <a:ext uri="{9D8B030D-6E8A-4147-A177-3AD203B41FA5}">
                      <a16:colId xmlns:a16="http://schemas.microsoft.com/office/drawing/2014/main" val="583872854"/>
                    </a:ext>
                  </a:extLst>
                </a:gridCol>
              </a:tblGrid>
              <a:tr h="422967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15294" marR="115294" marT="57647" marB="57647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Linear</a:t>
                      </a:r>
                      <a:endParaRPr lang="ko-KR" altLang="en-US" sz="1900" dirty="0"/>
                    </a:p>
                  </a:txBody>
                  <a:tcPr marL="115294" marR="115294" marT="57647" marB="5764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Ridge</a:t>
                      </a:r>
                      <a:endParaRPr lang="ko-KR" altLang="en-US" sz="1900" dirty="0"/>
                    </a:p>
                  </a:txBody>
                  <a:tcPr marL="115294" marR="115294" marT="57647" marB="5764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Lasso</a:t>
                      </a:r>
                      <a:endParaRPr lang="ko-KR" altLang="en-US" sz="1600" dirty="0"/>
                    </a:p>
                  </a:txBody>
                  <a:tcPr marL="115294" marR="115294" marT="57647" marB="5764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48989"/>
                  </a:ext>
                </a:extLst>
              </a:tr>
              <a:tr h="42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RMSE</a:t>
                      </a:r>
                      <a:endParaRPr lang="ko-KR" altLang="en-US" sz="1900" dirty="0"/>
                    </a:p>
                  </a:txBody>
                  <a:tcPr marL="115294" marR="115294" marT="57647" marB="57647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11316167624.1389</a:t>
                      </a:r>
                      <a:endParaRPr lang="ko-KR" altLang="en-US" sz="1900" dirty="0"/>
                    </a:p>
                  </a:txBody>
                  <a:tcPr marL="115294" marR="115294" marT="57647" marB="5764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11410005336.8181</a:t>
                      </a:r>
                      <a:endParaRPr lang="ko-KR" altLang="en-US" sz="1900" dirty="0"/>
                    </a:p>
                  </a:txBody>
                  <a:tcPr marL="115294" marR="115294" marT="57647" marB="5764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11338367425.1246</a:t>
                      </a:r>
                      <a:endParaRPr lang="ko-KR" altLang="en-US" sz="1900" dirty="0"/>
                    </a:p>
                  </a:txBody>
                  <a:tcPr marL="115294" marR="115294" marT="57647" marB="5764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3156"/>
                  </a:ext>
                </a:extLst>
              </a:tr>
              <a:tr h="4229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/>
                        <a:t>LOG</a:t>
                      </a:r>
                      <a:r>
                        <a:rPr lang="ko-KR" altLang="en-US" sz="1900" dirty="0"/>
                        <a:t>변환된 </a:t>
                      </a:r>
                      <a:r>
                        <a:rPr lang="en-US" altLang="ko-KR" sz="1900" dirty="0"/>
                        <a:t>RMSE</a:t>
                      </a:r>
                      <a:endParaRPr lang="ko-KR" altLang="en-US" sz="1900" dirty="0"/>
                    </a:p>
                  </a:txBody>
                  <a:tcPr marL="115294" marR="115294" marT="57647" marB="57647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0.1275</a:t>
                      </a:r>
                      <a:endParaRPr lang="ko-KR" altLang="en-US" sz="1900" dirty="0"/>
                    </a:p>
                  </a:txBody>
                  <a:tcPr marL="115294" marR="115294" marT="57647" marB="5764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0.1438</a:t>
                      </a:r>
                      <a:endParaRPr lang="ko-KR" altLang="en-US" sz="1900" dirty="0"/>
                    </a:p>
                  </a:txBody>
                  <a:tcPr marL="115294" marR="115294" marT="57647" marB="5764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0.7147</a:t>
                      </a:r>
                      <a:endParaRPr lang="ko-KR" altLang="en-US" sz="1900" dirty="0"/>
                    </a:p>
                  </a:txBody>
                  <a:tcPr marL="115294" marR="115294" marT="57647" marB="5764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69496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A40183CE-05BA-8D92-09D5-4B0AC4B3FEE3}"/>
              </a:ext>
            </a:extLst>
          </p:cNvPr>
          <p:cNvGrpSpPr/>
          <p:nvPr/>
        </p:nvGrpSpPr>
        <p:grpSpPr>
          <a:xfrm>
            <a:off x="14020801" y="1817402"/>
            <a:ext cx="4267199" cy="735298"/>
            <a:chOff x="7584366" y="927124"/>
            <a:chExt cx="2321632" cy="400050"/>
          </a:xfrm>
        </p:grpSpPr>
        <p:sp>
          <p:nvSpPr>
            <p:cNvPr id="16" name="오각형 8">
              <a:extLst>
                <a:ext uri="{FF2B5EF4-FFF2-40B4-BE49-F238E27FC236}">
                  <a16:creationId xmlns:a16="http://schemas.microsoft.com/office/drawing/2014/main" id="{B88D8E02-2042-3164-F429-D5D3A40308A7}"/>
                </a:ext>
              </a:extLst>
            </p:cNvPr>
            <p:cNvSpPr/>
            <p:nvPr/>
          </p:nvSpPr>
          <p:spPr>
            <a:xfrm rot="10800000">
              <a:off x="7694102" y="927124"/>
              <a:ext cx="2211896" cy="400050"/>
            </a:xfrm>
            <a:prstGeom prst="homePlat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4E51B6-207C-4A73-A56D-3F0C3EBCFF57}"/>
                </a:ext>
              </a:extLst>
            </p:cNvPr>
            <p:cNvSpPr txBox="1"/>
            <p:nvPr/>
          </p:nvSpPr>
          <p:spPr>
            <a:xfrm>
              <a:off x="7584366" y="960328"/>
              <a:ext cx="2211896" cy="31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1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번</a:t>
              </a:r>
              <a:r>
                <a:rPr lang="en-US" altLang="ko-KR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lang="en-US" altLang="ko-KR" sz="3200" b="1" dirty="0" err="1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DataSet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모델링</a:t>
              </a:r>
            </a:p>
          </p:txBody>
        </p:sp>
      </p:grp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12268200" y="3009900"/>
            <a:ext cx="54102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</a:t>
            </a:r>
            <a:r>
              <a:rPr lang="en-US" altLang="ko-KR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DataSet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Linear, Ridge, Lasso 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 결과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49F5DE-1CBB-CDD5-1EDB-51D701449446}"/>
              </a:ext>
            </a:extLst>
          </p:cNvPr>
          <p:cNvCxnSpPr>
            <a:cxnSpLocks/>
          </p:cNvCxnSpPr>
          <p:nvPr/>
        </p:nvCxnSpPr>
        <p:spPr>
          <a:xfrm>
            <a:off x="12573000" y="4305300"/>
            <a:ext cx="5105400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12268200" y="4780020"/>
            <a:ext cx="548640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Log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변환하지 않은 모델은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수치가 비슷하나 성능이 매우 떨어짐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Log 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변환 후 모델은 모두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에 가까운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값을 가지는 매우 좋은 성능 향상을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Log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변환 후 모델 중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Lasso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가 다른 모델들에 비해서 수치가 매우 높은 결과를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83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0183CE-05BA-8D92-09D5-4B0AC4B3FEE3}"/>
              </a:ext>
            </a:extLst>
          </p:cNvPr>
          <p:cNvGrpSpPr/>
          <p:nvPr/>
        </p:nvGrpSpPr>
        <p:grpSpPr>
          <a:xfrm>
            <a:off x="14020801" y="1817402"/>
            <a:ext cx="4267199" cy="735298"/>
            <a:chOff x="7584366" y="927124"/>
            <a:chExt cx="2321632" cy="400050"/>
          </a:xfrm>
        </p:grpSpPr>
        <p:sp>
          <p:nvSpPr>
            <p:cNvPr id="16" name="오각형 8">
              <a:extLst>
                <a:ext uri="{FF2B5EF4-FFF2-40B4-BE49-F238E27FC236}">
                  <a16:creationId xmlns:a16="http://schemas.microsoft.com/office/drawing/2014/main" id="{B88D8E02-2042-3164-F429-D5D3A40308A7}"/>
                </a:ext>
              </a:extLst>
            </p:cNvPr>
            <p:cNvSpPr/>
            <p:nvPr/>
          </p:nvSpPr>
          <p:spPr>
            <a:xfrm rot="10800000">
              <a:off x="7694102" y="927124"/>
              <a:ext cx="2211896" cy="400050"/>
            </a:xfrm>
            <a:prstGeom prst="homePlat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4E51B6-207C-4A73-A56D-3F0C3EBCFF57}"/>
                </a:ext>
              </a:extLst>
            </p:cNvPr>
            <p:cNvSpPr txBox="1"/>
            <p:nvPr/>
          </p:nvSpPr>
          <p:spPr>
            <a:xfrm>
              <a:off x="7584366" y="960328"/>
              <a:ext cx="2211896" cy="31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2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번</a:t>
              </a:r>
              <a:r>
                <a:rPr lang="en-US" altLang="ko-KR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lang="en-US" altLang="ko-KR" sz="3200" b="1" dirty="0" err="1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DataSet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모델링</a:t>
              </a:r>
            </a:p>
          </p:txBody>
        </p:sp>
      </p:grp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12268200" y="3009900"/>
            <a:ext cx="54102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</a:t>
            </a:r>
            <a:r>
              <a:rPr lang="en-US" altLang="ko-KR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DataSet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Linear, Ridge, Lasso 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 결과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49F5DE-1CBB-CDD5-1EDB-51D701449446}"/>
              </a:ext>
            </a:extLst>
          </p:cNvPr>
          <p:cNvCxnSpPr>
            <a:cxnSpLocks/>
          </p:cNvCxnSpPr>
          <p:nvPr/>
        </p:nvCxnSpPr>
        <p:spPr>
          <a:xfrm>
            <a:off x="12573000" y="4305300"/>
            <a:ext cx="5105400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12268200" y="4780020"/>
            <a:ext cx="548640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Log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변환하지 않은 모델들이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수치가 매우 높게 나타나 성능이 매우 떨어진다고 판단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Log 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변환 후 모델은 모두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에 가까운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값을 가지는 매우 좋은 성능 향상을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Log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변환 후 모델 중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Ridge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가 다른 모델들에 비해서 수치가 매우 높은 결과를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AE12CC-2984-63A3-DC65-F933DC3A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98414"/>
            <a:ext cx="11582401" cy="4697059"/>
          </a:xfrm>
          <a:prstGeom prst="rect">
            <a:avLst/>
          </a:prstGeom>
        </p:spPr>
      </p:pic>
      <p:graphicFrame>
        <p:nvGraphicFramePr>
          <p:cNvPr id="6" name="표 26">
            <a:extLst>
              <a:ext uri="{FF2B5EF4-FFF2-40B4-BE49-F238E27FC236}">
                <a16:creationId xmlns:a16="http://schemas.microsoft.com/office/drawing/2014/main" id="{7A7C0B73-C1D2-D198-7AE7-2C675363F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340560"/>
              </p:ext>
            </p:extLst>
          </p:nvPr>
        </p:nvGraphicFramePr>
        <p:xfrm>
          <a:off x="4104063" y="8232817"/>
          <a:ext cx="9828479" cy="126887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866469">
                  <a:extLst>
                    <a:ext uri="{9D8B030D-6E8A-4147-A177-3AD203B41FA5}">
                      <a16:colId xmlns:a16="http://schemas.microsoft.com/office/drawing/2014/main" val="1469380550"/>
                    </a:ext>
                  </a:extLst>
                </a:gridCol>
                <a:gridCol w="2320670">
                  <a:extLst>
                    <a:ext uri="{9D8B030D-6E8A-4147-A177-3AD203B41FA5}">
                      <a16:colId xmlns:a16="http://schemas.microsoft.com/office/drawing/2014/main" val="579591569"/>
                    </a:ext>
                  </a:extLst>
                </a:gridCol>
                <a:gridCol w="2320670">
                  <a:extLst>
                    <a:ext uri="{9D8B030D-6E8A-4147-A177-3AD203B41FA5}">
                      <a16:colId xmlns:a16="http://schemas.microsoft.com/office/drawing/2014/main" val="284070698"/>
                    </a:ext>
                  </a:extLst>
                </a:gridCol>
                <a:gridCol w="2320670">
                  <a:extLst>
                    <a:ext uri="{9D8B030D-6E8A-4147-A177-3AD203B41FA5}">
                      <a16:colId xmlns:a16="http://schemas.microsoft.com/office/drawing/2014/main" val="583872854"/>
                    </a:ext>
                  </a:extLst>
                </a:gridCol>
              </a:tblGrid>
              <a:tr h="422959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15291" marR="115291" marT="57646" marB="57646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Linear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Ridge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Lasso</a:t>
                      </a:r>
                      <a:endParaRPr lang="ko-KR" altLang="en-US" sz="16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48989"/>
                  </a:ext>
                </a:extLst>
              </a:tr>
              <a:tr h="422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RMSE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225343382177.8808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840107930009.6783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903513656054.8596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3156"/>
                  </a:ext>
                </a:extLst>
              </a:tr>
              <a:tr h="422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/>
                        <a:t>LOG</a:t>
                      </a:r>
                      <a:r>
                        <a:rPr lang="ko-KR" altLang="en-US" sz="1900" dirty="0"/>
                        <a:t>변환된 </a:t>
                      </a:r>
                      <a:r>
                        <a:rPr lang="en-US" altLang="ko-KR" sz="1900" dirty="0"/>
                        <a:t>RMSE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0.4854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0.8309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0.5884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269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0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140"/>
          <p:cNvSpPr txBox="1"/>
          <p:nvPr/>
        </p:nvSpPr>
        <p:spPr>
          <a:xfrm>
            <a:off x="3201478" y="4603909"/>
            <a:ext cx="11885043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500" b="1" kern="0" spc="-2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프로젝트 배경</a:t>
            </a:r>
            <a:endParaRPr lang="en-US" sz="28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Object 140">
            <a:extLst>
              <a:ext uri="{FF2B5EF4-FFF2-40B4-BE49-F238E27FC236}">
                <a16:creationId xmlns:a16="http://schemas.microsoft.com/office/drawing/2014/main" id="{94EF4AB1-12F2-5E63-1336-3C078DE0F30B}"/>
              </a:ext>
            </a:extLst>
          </p:cNvPr>
          <p:cNvSpPr txBox="1"/>
          <p:nvPr/>
        </p:nvSpPr>
        <p:spPr>
          <a:xfrm>
            <a:off x="5867399" y="3128070"/>
            <a:ext cx="65532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0" b="1" kern="0" spc="-2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Chapter 01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CAEB72-1AA1-9A21-5AE3-18A3DFDEA534}"/>
              </a:ext>
            </a:extLst>
          </p:cNvPr>
          <p:cNvCxnSpPr>
            <a:cxnSpLocks/>
          </p:cNvCxnSpPr>
          <p:nvPr/>
        </p:nvCxnSpPr>
        <p:spPr>
          <a:xfrm>
            <a:off x="762000" y="800100"/>
            <a:ext cx="1661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43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0183CE-05BA-8D92-09D5-4B0AC4B3FEE3}"/>
              </a:ext>
            </a:extLst>
          </p:cNvPr>
          <p:cNvGrpSpPr/>
          <p:nvPr/>
        </p:nvGrpSpPr>
        <p:grpSpPr>
          <a:xfrm>
            <a:off x="14020801" y="1817402"/>
            <a:ext cx="4267199" cy="735298"/>
            <a:chOff x="7584366" y="927124"/>
            <a:chExt cx="2321632" cy="400050"/>
          </a:xfrm>
        </p:grpSpPr>
        <p:sp>
          <p:nvSpPr>
            <p:cNvPr id="16" name="오각형 8">
              <a:extLst>
                <a:ext uri="{FF2B5EF4-FFF2-40B4-BE49-F238E27FC236}">
                  <a16:creationId xmlns:a16="http://schemas.microsoft.com/office/drawing/2014/main" id="{B88D8E02-2042-3164-F429-D5D3A40308A7}"/>
                </a:ext>
              </a:extLst>
            </p:cNvPr>
            <p:cNvSpPr/>
            <p:nvPr/>
          </p:nvSpPr>
          <p:spPr>
            <a:xfrm rot="10800000">
              <a:off x="7694102" y="927124"/>
              <a:ext cx="2211896" cy="400050"/>
            </a:xfrm>
            <a:prstGeom prst="homePlate">
              <a:avLst/>
            </a:prstGeom>
            <a:solidFill>
              <a:srgbClr val="FFCC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4E51B6-207C-4A73-A56D-3F0C3EBCFF57}"/>
                </a:ext>
              </a:extLst>
            </p:cNvPr>
            <p:cNvSpPr txBox="1"/>
            <p:nvPr/>
          </p:nvSpPr>
          <p:spPr>
            <a:xfrm>
              <a:off x="7584366" y="960328"/>
              <a:ext cx="2211896" cy="31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3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번</a:t>
              </a:r>
              <a:r>
                <a:rPr lang="en-US" altLang="ko-KR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lang="en-US" altLang="ko-KR" sz="3200" b="1" dirty="0" err="1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DataSet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모델링</a:t>
              </a:r>
            </a:p>
          </p:txBody>
        </p:sp>
      </p:grp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12268200" y="3009900"/>
            <a:ext cx="54102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</a:t>
            </a:r>
            <a:r>
              <a:rPr lang="en-US" altLang="ko-KR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DataSet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/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Linear, Ridge, Lasso 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 결과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49F5DE-1CBB-CDD5-1EDB-51D701449446}"/>
              </a:ext>
            </a:extLst>
          </p:cNvPr>
          <p:cNvCxnSpPr>
            <a:cxnSpLocks/>
          </p:cNvCxnSpPr>
          <p:nvPr/>
        </p:nvCxnSpPr>
        <p:spPr>
          <a:xfrm>
            <a:off x="12573000" y="4305300"/>
            <a:ext cx="5105400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12268200" y="4780020"/>
            <a:ext cx="548640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Log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변환하지 않은 모델들이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수치가 비슷하나 성능이 매우 떨어짐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Log 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변환 후 모델은 모두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1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에 가까운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값을 가지는 좋은 성능 향상을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Log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변환 후 모델 중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Lasso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가 다른 모델들에 비해서 수치가 매우 높은 결과를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4" name="그림 28">
            <a:extLst>
              <a:ext uri="{FF2B5EF4-FFF2-40B4-BE49-F238E27FC236}">
                <a16:creationId xmlns:a16="http://schemas.microsoft.com/office/drawing/2014/main" id="{8F0F0EA1-02B3-7C9A-1B18-8E91343D2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51" y="2781300"/>
            <a:ext cx="11592749" cy="4718886"/>
          </a:xfrm>
          <a:prstGeom prst="rect">
            <a:avLst/>
          </a:prstGeom>
        </p:spPr>
      </p:pic>
      <p:graphicFrame>
        <p:nvGraphicFramePr>
          <p:cNvPr id="5" name="표 26">
            <a:extLst>
              <a:ext uri="{FF2B5EF4-FFF2-40B4-BE49-F238E27FC236}">
                <a16:creationId xmlns:a16="http://schemas.microsoft.com/office/drawing/2014/main" id="{6E33E900-5B40-4F86-6733-1109C7E7B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020138"/>
              </p:ext>
            </p:extLst>
          </p:nvPr>
        </p:nvGraphicFramePr>
        <p:xfrm>
          <a:off x="4098983" y="8218023"/>
          <a:ext cx="9828479" cy="126887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866469">
                  <a:extLst>
                    <a:ext uri="{9D8B030D-6E8A-4147-A177-3AD203B41FA5}">
                      <a16:colId xmlns:a16="http://schemas.microsoft.com/office/drawing/2014/main" val="1469380550"/>
                    </a:ext>
                  </a:extLst>
                </a:gridCol>
                <a:gridCol w="2320670">
                  <a:extLst>
                    <a:ext uri="{9D8B030D-6E8A-4147-A177-3AD203B41FA5}">
                      <a16:colId xmlns:a16="http://schemas.microsoft.com/office/drawing/2014/main" val="579591569"/>
                    </a:ext>
                  </a:extLst>
                </a:gridCol>
                <a:gridCol w="2320670">
                  <a:extLst>
                    <a:ext uri="{9D8B030D-6E8A-4147-A177-3AD203B41FA5}">
                      <a16:colId xmlns:a16="http://schemas.microsoft.com/office/drawing/2014/main" val="284070698"/>
                    </a:ext>
                  </a:extLst>
                </a:gridCol>
                <a:gridCol w="2320670">
                  <a:extLst>
                    <a:ext uri="{9D8B030D-6E8A-4147-A177-3AD203B41FA5}">
                      <a16:colId xmlns:a16="http://schemas.microsoft.com/office/drawing/2014/main" val="583872854"/>
                    </a:ext>
                  </a:extLst>
                </a:gridCol>
              </a:tblGrid>
              <a:tr h="422959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15291" marR="115291" marT="57646" marB="57646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Linear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Ridge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Lasso</a:t>
                      </a:r>
                      <a:endParaRPr lang="ko-KR" altLang="en-US" sz="16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48989"/>
                  </a:ext>
                </a:extLst>
              </a:tr>
              <a:tr h="422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RMSE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3369080005.50749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3367892403.6950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3368914772.7773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3156"/>
                  </a:ext>
                </a:extLst>
              </a:tr>
              <a:tr h="422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/>
                        <a:t>LOG</a:t>
                      </a:r>
                      <a:r>
                        <a:rPr lang="ko-KR" altLang="en-US" sz="1900" dirty="0"/>
                        <a:t>변환된 </a:t>
                      </a:r>
                      <a:r>
                        <a:rPr lang="en-US" altLang="ko-KR" sz="1900" dirty="0"/>
                        <a:t>RMSE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1.4197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1.4173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1.9095</a:t>
                      </a:r>
                      <a:endParaRPr lang="ko-KR" altLang="en-US" sz="1900" dirty="0"/>
                    </a:p>
                  </a:txBody>
                  <a:tcPr marL="115291" marR="115291" marT="57646" marB="5764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269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04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3467100" y="2227302"/>
            <a:ext cx="1135380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</a:t>
            </a:r>
            <a:r>
              <a:rPr lang="en-US" altLang="ko-KR" sz="30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DataSet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대하여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Linear, Ridge, Lasso Regression </a:t>
            </a:r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진행 결과</a:t>
            </a:r>
            <a:endParaRPr lang="en-US" altLang="ko-KR" sz="30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49F5DE-1CBB-CDD5-1EDB-51D701449446}"/>
              </a:ext>
            </a:extLst>
          </p:cNvPr>
          <p:cNvCxnSpPr>
            <a:cxnSpLocks/>
          </p:cNvCxnSpPr>
          <p:nvPr/>
        </p:nvCxnSpPr>
        <p:spPr>
          <a:xfrm>
            <a:off x="3771900" y="2857500"/>
            <a:ext cx="10782300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1143000" y="6004560"/>
            <a:ext cx="156972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1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번 </a:t>
            </a:r>
            <a:r>
              <a:rPr lang="en-US" altLang="ko-KR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DataSet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이 전체적인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값이 좋지만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2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번과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3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번에 비해서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Data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의 개수가 부족하다고 판단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aphicFrame>
        <p:nvGraphicFramePr>
          <p:cNvPr id="2" name="표 26">
            <a:extLst>
              <a:ext uri="{FF2B5EF4-FFF2-40B4-BE49-F238E27FC236}">
                <a16:creationId xmlns:a16="http://schemas.microsoft.com/office/drawing/2014/main" id="{278828B1-A54E-C274-C248-3ED2A3D09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3522"/>
              </p:ext>
            </p:extLst>
          </p:nvPr>
        </p:nvGraphicFramePr>
        <p:xfrm>
          <a:off x="4343400" y="3253745"/>
          <a:ext cx="9601200" cy="23469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146938055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838292303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583872854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534917619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673008233"/>
                    </a:ext>
                  </a:extLst>
                </a:gridCol>
              </a:tblGrid>
              <a:tr h="469391">
                <a:tc rowSpan="2"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 marL="92331" marR="92331" marT="46166" marB="46166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+mn-lt"/>
                        </a:rPr>
                        <a:t>데이터 수</a:t>
                      </a:r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LOG</a:t>
                      </a:r>
                      <a:r>
                        <a:rPr lang="ko-KR" altLang="en-US" sz="1700" dirty="0"/>
                        <a:t>변환된 </a:t>
                      </a:r>
                      <a:r>
                        <a:rPr lang="en-US" altLang="ko-KR" sz="1700" dirty="0"/>
                        <a:t>RMSE</a:t>
                      </a:r>
                      <a:endParaRPr lang="ko-KR" altLang="en-US" sz="1700" dirty="0"/>
                    </a:p>
                  </a:txBody>
                  <a:tcPr marL="129574" marR="129574" marT="64787" marB="647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48989"/>
                  </a:ext>
                </a:extLst>
              </a:tr>
              <a:tr h="469391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E7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E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+mn-lt"/>
                        </a:rPr>
                        <a:t>Linear</a:t>
                      </a:r>
                      <a:endParaRPr lang="ko-KR" altLang="en-US" sz="1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+mn-lt"/>
                        </a:rPr>
                        <a:t>Ridge</a:t>
                      </a:r>
                      <a:endParaRPr lang="ko-KR" altLang="en-US" sz="1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>
                          <a:solidFill>
                            <a:schemeClr val="bg1"/>
                          </a:solidFill>
                          <a:latin typeface="+mn-lt"/>
                        </a:rPr>
                        <a:t>Lasso</a:t>
                      </a:r>
                      <a:endParaRPr lang="ko-KR" altLang="en-US" sz="1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521838"/>
                  </a:ext>
                </a:extLst>
              </a:tr>
              <a:tr h="4693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</a:t>
                      </a:r>
                      <a:r>
                        <a:rPr lang="ko-KR" altLang="en-US" sz="1700" dirty="0"/>
                        <a:t>번 </a:t>
                      </a:r>
                      <a:r>
                        <a:rPr lang="en-US" altLang="ko-KR" sz="1700" dirty="0" err="1"/>
                        <a:t>DataSet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+mn-lt"/>
                        </a:rPr>
                        <a:t>102</a:t>
                      </a:r>
                      <a:endParaRPr lang="ko-KR" altLang="en-US" sz="1700" dirty="0">
                        <a:latin typeface="+mn-lt"/>
                      </a:endParaRPr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0.1275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0.1438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0.7147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3156"/>
                  </a:ext>
                </a:extLst>
              </a:tr>
              <a:tr h="469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번 </a:t>
                      </a:r>
                      <a:r>
                        <a:rPr lang="en-US" altLang="ko-KR" sz="1700" dirty="0" err="1"/>
                        <a:t>DataSet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+mn-lt"/>
                        </a:rPr>
                        <a:t>3,033</a:t>
                      </a:r>
                      <a:endParaRPr lang="ko-KR" altLang="en-US" sz="1700" dirty="0">
                        <a:latin typeface="+mn-lt"/>
                      </a:endParaRPr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0.4854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0.8309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0.5884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56245"/>
                  </a:ext>
                </a:extLst>
              </a:tr>
              <a:tr h="4693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3</a:t>
                      </a:r>
                      <a:r>
                        <a:rPr lang="ko-KR" altLang="en-US" sz="1700" dirty="0"/>
                        <a:t>번 </a:t>
                      </a:r>
                      <a:r>
                        <a:rPr lang="en-US" altLang="ko-KR" sz="1700" dirty="0" err="1"/>
                        <a:t>DataSet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+mn-lt"/>
                        </a:rPr>
                        <a:t>3,033</a:t>
                      </a:r>
                      <a:endParaRPr lang="ko-KR" altLang="en-US" sz="1700" dirty="0">
                        <a:latin typeface="+mn-lt"/>
                      </a:endParaRPr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1.4197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1.4173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1.9095</a:t>
                      </a:r>
                      <a:endParaRPr lang="ko-KR" altLang="en-US" sz="1700" dirty="0"/>
                    </a:p>
                  </a:txBody>
                  <a:tcPr marL="92331" marR="92331" marT="46166" marB="4616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69496"/>
                  </a:ext>
                </a:extLst>
              </a:tr>
            </a:tbl>
          </a:graphicData>
        </a:graphic>
      </p:graphicFrame>
      <p:sp>
        <p:nvSpPr>
          <p:cNvPr id="6" name="Object 37">
            <a:extLst>
              <a:ext uri="{FF2B5EF4-FFF2-40B4-BE49-F238E27FC236}">
                <a16:creationId xmlns:a16="http://schemas.microsoft.com/office/drawing/2014/main" id="{B59236B9-FE73-1F2B-E7ED-471EE8AB4786}"/>
              </a:ext>
            </a:extLst>
          </p:cNvPr>
          <p:cNvSpPr txBox="1"/>
          <p:nvPr/>
        </p:nvSpPr>
        <p:spPr>
          <a:xfrm>
            <a:off x="1143000" y="6630531"/>
            <a:ext cx="1569720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</a:t>
            </a:r>
            <a:r>
              <a:rPr lang="ko-KR" altLang="en-US" sz="28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 따라서</a:t>
            </a:r>
            <a:r>
              <a:rPr lang="en-US" altLang="ko-KR" sz="28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,</a:t>
            </a:r>
            <a:r>
              <a:rPr lang="ko-KR" altLang="en-US" sz="28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 </a:t>
            </a:r>
            <a:r>
              <a:rPr lang="en-US" altLang="ko-KR" sz="28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2</a:t>
            </a:r>
            <a:r>
              <a:rPr lang="ko-KR" altLang="en-US" sz="28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번 </a:t>
            </a:r>
            <a:r>
              <a:rPr lang="en-US" altLang="ko-KR" sz="2800" b="1" kern="0" spc="-100" dirty="0" err="1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DataSet</a:t>
            </a:r>
            <a:r>
              <a:rPr lang="ko-KR" altLang="en-US" sz="28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이 종합적인 결과 가장 적합한 </a:t>
            </a:r>
            <a:r>
              <a:rPr lang="en-US" altLang="ko-KR" sz="2800" b="1" kern="0" spc="-100" dirty="0" err="1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DataSet</a:t>
            </a:r>
            <a:r>
              <a:rPr lang="ko-KR" altLang="en-US" sz="28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이라고 결론 </a:t>
            </a:r>
            <a:endParaRPr lang="en-US" altLang="ko-KR" sz="28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endParaRPr lang="en-US" altLang="ko-KR" sz="28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endParaRPr lang="en-US" altLang="ko-KR" sz="28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Object 37">
            <a:extLst>
              <a:ext uri="{FF2B5EF4-FFF2-40B4-BE49-F238E27FC236}">
                <a16:creationId xmlns:a16="http://schemas.microsoft.com/office/drawing/2014/main" id="{C3224786-19F5-6883-4F65-EB108467057C}"/>
              </a:ext>
            </a:extLst>
          </p:cNvPr>
          <p:cNvSpPr txBox="1"/>
          <p:nvPr/>
        </p:nvSpPr>
        <p:spPr>
          <a:xfrm>
            <a:off x="1143000" y="7505700"/>
            <a:ext cx="15697200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2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번 </a:t>
            </a:r>
            <a:r>
              <a:rPr lang="en-US" altLang="ko-KR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DataSet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 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의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 Feature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들 중 매출액과 유동인구에 비해 수치 차이가 큰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Feature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들에 대하여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Standard Scaling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진행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&lt;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Feature:  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유동인구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집객시설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직장인구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아파트수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점포수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&gt;</a:t>
            </a:r>
          </a:p>
          <a:p>
            <a:pPr algn="ct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Scaling 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한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Dataset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으로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Linear, Ridge, Lasso Regression 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모델링 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재진행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2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번 </a:t>
            </a:r>
            <a:r>
              <a:rPr lang="en-US" altLang="ko-KR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DataSet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으로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 </a:t>
            </a:r>
            <a:r>
              <a:rPr lang="en-US" altLang="ko-KR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RandomForest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 </a:t>
            </a:r>
            <a:r>
              <a:rPr lang="en-US" altLang="ko-KR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XGBoost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 LGBM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추가 모델링 진행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97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</a:t>
            </a:r>
            <a:r>
              <a:rPr lang="ko-KR" altLang="en-US" sz="8000" b="1" kern="0" spc="-200" dirty="0" err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전처리</a:t>
            </a:r>
            <a:endParaRPr lang="en-US" altLang="ko-KR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탐색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37">
            <a:extLst>
              <a:ext uri="{FF2B5EF4-FFF2-40B4-BE49-F238E27FC236}">
                <a16:creationId xmlns:a16="http://schemas.microsoft.com/office/drawing/2014/main" id="{B6CEA2B2-0762-E266-164F-8EDA9D386EF2}"/>
              </a:ext>
            </a:extLst>
          </p:cNvPr>
          <p:cNvSpPr txBox="1"/>
          <p:nvPr/>
        </p:nvSpPr>
        <p:spPr>
          <a:xfrm>
            <a:off x="1080906" y="4762500"/>
            <a:ext cx="75296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유동인구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ko-KR" altLang="en-US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집객시설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직장인구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ko-KR" altLang="en-US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아파트수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ko-KR" altLang="en-US" sz="2000" b="1" kern="0" spc="-100" dirty="0" err="1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점포수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데이터에 대하여 </a:t>
            </a:r>
            <a:r>
              <a:rPr lang="en-US" altLang="ko-KR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Standard Scaling</a:t>
            </a:r>
            <a:r>
              <a:rPr lang="ko-KR" altLang="en-US" sz="2000" b="1" kern="0" spc="-100" dirty="0"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진행</a:t>
            </a:r>
            <a:endParaRPr lang="en-US" altLang="ko-KR" sz="2000" b="1" kern="0" spc="-100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</p:txBody>
      </p:sp>
      <p:sp>
        <p:nvSpPr>
          <p:cNvPr id="20" name="Object 37">
            <a:extLst>
              <a:ext uri="{FF2B5EF4-FFF2-40B4-BE49-F238E27FC236}">
                <a16:creationId xmlns:a16="http://schemas.microsoft.com/office/drawing/2014/main" id="{F0672D51-EB2E-239D-A6BA-E9269F3DCF8B}"/>
              </a:ext>
            </a:extLst>
          </p:cNvPr>
          <p:cNvSpPr txBox="1"/>
          <p:nvPr/>
        </p:nvSpPr>
        <p:spPr>
          <a:xfrm>
            <a:off x="2057400" y="3371352"/>
            <a:ext cx="513752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범주형 데이터를 제외한 데이터에 대하여 </a:t>
            </a:r>
            <a:r>
              <a:rPr lang="en-US" altLang="ko-KR" sz="30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Standard Scaling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5C99DC-A350-6548-9896-B8B73142863E}"/>
              </a:ext>
            </a:extLst>
          </p:cNvPr>
          <p:cNvCxnSpPr>
            <a:cxnSpLocks/>
          </p:cNvCxnSpPr>
          <p:nvPr/>
        </p:nvCxnSpPr>
        <p:spPr>
          <a:xfrm>
            <a:off x="1094647" y="4512679"/>
            <a:ext cx="6410107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83">
            <a:extLst>
              <a:ext uri="{FF2B5EF4-FFF2-40B4-BE49-F238E27FC236}">
                <a16:creationId xmlns:a16="http://schemas.microsoft.com/office/drawing/2014/main" id="{9B6686A9-1760-5E87-4B91-2427424AA259}"/>
              </a:ext>
            </a:extLst>
          </p:cNvPr>
          <p:cNvSpPr txBox="1"/>
          <p:nvPr/>
        </p:nvSpPr>
        <p:spPr>
          <a:xfrm>
            <a:off x="1066800" y="3318245"/>
            <a:ext cx="396240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11</a:t>
            </a:r>
            <a:endParaRPr lang="en-US" sz="12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pic>
        <p:nvPicPr>
          <p:cNvPr id="9" name="그림 6">
            <a:extLst>
              <a:ext uri="{FF2B5EF4-FFF2-40B4-BE49-F238E27FC236}">
                <a16:creationId xmlns:a16="http://schemas.microsoft.com/office/drawing/2014/main" id="{88AF3AD8-E73A-DEAB-6592-2323B44F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7048500"/>
            <a:ext cx="7649907" cy="1981380"/>
          </a:xfrm>
          <a:prstGeom prst="rect">
            <a:avLst/>
          </a:prstGeom>
        </p:spPr>
      </p:pic>
      <p:pic>
        <p:nvPicPr>
          <p:cNvPr id="10" name="그림 23">
            <a:extLst>
              <a:ext uri="{FF2B5EF4-FFF2-40B4-BE49-F238E27FC236}">
                <a16:creationId xmlns:a16="http://schemas.microsoft.com/office/drawing/2014/main" id="{558C9339-F744-67E7-2E7B-E5883716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177" y="6013842"/>
            <a:ext cx="7189597" cy="3166282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D02D81D-CFE2-EBE3-3F7A-93EDC330CEDE}"/>
              </a:ext>
            </a:extLst>
          </p:cNvPr>
          <p:cNvSpPr/>
          <p:nvPr/>
        </p:nvSpPr>
        <p:spPr>
          <a:xfrm>
            <a:off x="1447800" y="5923985"/>
            <a:ext cx="7319406" cy="3354848"/>
          </a:xfrm>
          <a:prstGeom prst="roundRect">
            <a:avLst>
              <a:gd name="adj" fmla="val 3895"/>
            </a:avLst>
          </a:prstGeom>
          <a:solidFill>
            <a:srgbClr val="80AEFD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그림 2">
            <a:extLst>
              <a:ext uri="{FF2B5EF4-FFF2-40B4-BE49-F238E27FC236}">
                <a16:creationId xmlns:a16="http://schemas.microsoft.com/office/drawing/2014/main" id="{9C17C1FE-61F4-EB93-603F-DADA84157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354" y="2701046"/>
            <a:ext cx="8913934" cy="3767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6" name="Circular Arrow 25">
            <a:extLst>
              <a:ext uri="{FF2B5EF4-FFF2-40B4-BE49-F238E27FC236}">
                <a16:creationId xmlns:a16="http://schemas.microsoft.com/office/drawing/2014/main" id="{3B7745DF-046A-2760-AC7E-264BB81E009B}"/>
              </a:ext>
            </a:extLst>
          </p:cNvPr>
          <p:cNvSpPr/>
          <p:nvPr/>
        </p:nvSpPr>
        <p:spPr>
          <a:xfrm rot="19007895">
            <a:off x="7204555" y="5050724"/>
            <a:ext cx="1922337" cy="1033743"/>
          </a:xfrm>
          <a:prstGeom prst="circularArrow">
            <a:avLst>
              <a:gd name="adj1" fmla="val 3759"/>
              <a:gd name="adj2" fmla="val 1142319"/>
              <a:gd name="adj3" fmla="val 20053038"/>
              <a:gd name="adj4" fmla="val 11314382"/>
              <a:gd name="adj5" fmla="val 14711"/>
            </a:avLst>
          </a:prstGeom>
          <a:solidFill>
            <a:srgbClr val="ED7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61BEAC9-22DC-629C-8B93-24EFC3C6BF05}"/>
              </a:ext>
            </a:extLst>
          </p:cNvPr>
          <p:cNvGrpSpPr/>
          <p:nvPr/>
        </p:nvGrpSpPr>
        <p:grpSpPr>
          <a:xfrm>
            <a:off x="14020800" y="1588802"/>
            <a:ext cx="4267199" cy="735298"/>
            <a:chOff x="7584366" y="927124"/>
            <a:chExt cx="2321632" cy="400050"/>
          </a:xfrm>
        </p:grpSpPr>
        <p:sp>
          <p:nvSpPr>
            <p:cNvPr id="28" name="오각형 8">
              <a:extLst>
                <a:ext uri="{FF2B5EF4-FFF2-40B4-BE49-F238E27FC236}">
                  <a16:creationId xmlns:a16="http://schemas.microsoft.com/office/drawing/2014/main" id="{458C1B4E-22FC-F15E-60A0-65C3C267AE8D}"/>
                </a:ext>
              </a:extLst>
            </p:cNvPr>
            <p:cNvSpPr/>
            <p:nvPr/>
          </p:nvSpPr>
          <p:spPr>
            <a:xfrm rot="10800000">
              <a:off x="7694102" y="927124"/>
              <a:ext cx="2211896" cy="400050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731816-15D3-7593-C5A1-788434B5A08F}"/>
                </a:ext>
              </a:extLst>
            </p:cNvPr>
            <p:cNvSpPr txBox="1"/>
            <p:nvPr/>
          </p:nvSpPr>
          <p:spPr>
            <a:xfrm>
              <a:off x="7584366" y="960328"/>
              <a:ext cx="2211896" cy="31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Standard Scaling</a:t>
              </a:r>
              <a:endParaRPr lang="ko-KR" altLang="en-US" sz="32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95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2">
            <a:extLst>
              <a:ext uri="{FF2B5EF4-FFF2-40B4-BE49-F238E27FC236}">
                <a16:creationId xmlns:a16="http://schemas.microsoft.com/office/drawing/2014/main" id="{562E262B-0AF5-A1A1-B74C-58262BF8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643" y="3280708"/>
            <a:ext cx="10519157" cy="4357441"/>
          </a:xfrm>
          <a:prstGeom prst="rect">
            <a:avLst/>
          </a:prstGeom>
        </p:spPr>
      </p:pic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914400" y="3661708"/>
            <a:ext cx="571499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Scaling </a:t>
            </a:r>
            <a:r>
              <a:rPr lang="ko-KR" altLang="en-US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 </a:t>
            </a:r>
            <a:r>
              <a:rPr lang="en-US" altLang="ko-KR" sz="32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DataSet</a:t>
            </a:r>
            <a:r>
              <a:rPr lang="ko-KR" altLang="en-US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R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Linear, Ridge, Lasso</a:t>
            </a:r>
            <a:r>
              <a:rPr lang="ko-KR" altLang="en-US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모델링 결과</a:t>
            </a:r>
            <a:endParaRPr lang="en-US" altLang="ko-KR" sz="32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49F5DE-1CBB-CDD5-1EDB-51D701449446}"/>
              </a:ext>
            </a:extLst>
          </p:cNvPr>
          <p:cNvCxnSpPr>
            <a:cxnSpLocks/>
          </p:cNvCxnSpPr>
          <p:nvPr/>
        </p:nvCxnSpPr>
        <p:spPr>
          <a:xfrm>
            <a:off x="1029154" y="4804708"/>
            <a:ext cx="5105400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2558185" y="8081308"/>
            <a:ext cx="12605615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Ridge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모델에 대해서는 성능 향상을 보여주나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Linear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와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Lasso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모델은 성능이 더 떨어짐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 Lasso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모델에서 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기타집객시설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Feature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만 회귀계수가 잡히는 문제가 있어 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하이퍼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파라미터 튜닝 결정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6E3A58-8D95-7CEC-5277-6F42495BB5E6}"/>
              </a:ext>
            </a:extLst>
          </p:cNvPr>
          <p:cNvGrpSpPr/>
          <p:nvPr/>
        </p:nvGrpSpPr>
        <p:grpSpPr>
          <a:xfrm>
            <a:off x="10783248" y="1893602"/>
            <a:ext cx="7504747" cy="735298"/>
            <a:chOff x="5822929" y="912597"/>
            <a:chExt cx="4083068" cy="400050"/>
          </a:xfrm>
        </p:grpSpPr>
        <p:sp>
          <p:nvSpPr>
            <p:cNvPr id="8" name="오각형 8">
              <a:extLst>
                <a:ext uri="{FF2B5EF4-FFF2-40B4-BE49-F238E27FC236}">
                  <a16:creationId xmlns:a16="http://schemas.microsoft.com/office/drawing/2014/main" id="{F2CB6FC1-A77D-6848-6C79-218DCA5D5FAF}"/>
                </a:ext>
              </a:extLst>
            </p:cNvPr>
            <p:cNvSpPr/>
            <p:nvPr/>
          </p:nvSpPr>
          <p:spPr>
            <a:xfrm rot="10800000">
              <a:off x="6796669" y="912597"/>
              <a:ext cx="3109328" cy="400050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070E53-139C-C5E9-5B94-825D2E4850D1}"/>
                </a:ext>
              </a:extLst>
            </p:cNvPr>
            <p:cNvSpPr txBox="1"/>
            <p:nvPr/>
          </p:nvSpPr>
          <p:spPr>
            <a:xfrm>
              <a:off x="5822929" y="960328"/>
              <a:ext cx="3973333" cy="2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Linear, Ridge, Lasso Modeling</a:t>
              </a:r>
              <a:endParaRPr lang="ko-KR" altLang="en-US" sz="2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aphicFrame>
        <p:nvGraphicFramePr>
          <p:cNvPr id="11" name="표 26">
            <a:extLst>
              <a:ext uri="{FF2B5EF4-FFF2-40B4-BE49-F238E27FC236}">
                <a16:creationId xmlns:a16="http://schemas.microsoft.com/office/drawing/2014/main" id="{0E365940-67A3-6375-C328-FF8893C0F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646347"/>
              </p:ext>
            </p:extLst>
          </p:nvPr>
        </p:nvGraphicFramePr>
        <p:xfrm>
          <a:off x="914400" y="5182085"/>
          <a:ext cx="6034828" cy="214119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51996">
                  <a:extLst>
                    <a:ext uri="{9D8B030D-6E8A-4147-A177-3AD203B41FA5}">
                      <a16:colId xmlns:a16="http://schemas.microsoft.com/office/drawing/2014/main" val="1469380550"/>
                    </a:ext>
                  </a:extLst>
                </a:gridCol>
                <a:gridCol w="1891416">
                  <a:extLst>
                    <a:ext uri="{9D8B030D-6E8A-4147-A177-3AD203B41FA5}">
                      <a16:colId xmlns:a16="http://schemas.microsoft.com/office/drawing/2014/main" val="583872854"/>
                    </a:ext>
                  </a:extLst>
                </a:gridCol>
                <a:gridCol w="1891416">
                  <a:extLst>
                    <a:ext uri="{9D8B030D-6E8A-4147-A177-3AD203B41FA5}">
                      <a16:colId xmlns:a16="http://schemas.microsoft.com/office/drawing/2014/main" val="4019828602"/>
                    </a:ext>
                  </a:extLst>
                </a:gridCol>
              </a:tblGrid>
              <a:tr h="535299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08825" marR="108825" marT="54413" marB="54413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Scaling </a:t>
                      </a:r>
                      <a:r>
                        <a:rPr lang="ko-KR" altLang="en-US" sz="1800" dirty="0"/>
                        <a:t>전</a:t>
                      </a:r>
                    </a:p>
                  </a:txBody>
                  <a:tcPr marL="108825" marR="108825" marT="54413" marB="5441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Scaling </a:t>
                      </a:r>
                      <a:r>
                        <a:rPr lang="ko-KR" altLang="en-US" sz="1800" dirty="0"/>
                        <a:t>후</a:t>
                      </a:r>
                    </a:p>
                  </a:txBody>
                  <a:tcPr marL="108825" marR="108825" marT="54413" marB="5441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48989"/>
                  </a:ext>
                </a:extLst>
              </a:tr>
              <a:tr h="535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Linear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RMSE</a:t>
                      </a:r>
                      <a:endParaRPr lang="ko-KR" altLang="en-US" sz="2000" dirty="0"/>
                    </a:p>
                  </a:txBody>
                  <a:tcPr marL="108825" marR="108825" marT="54413" marB="54413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0.4854</a:t>
                      </a:r>
                      <a:endParaRPr lang="ko-KR" altLang="en-US" sz="2000" dirty="0"/>
                    </a:p>
                  </a:txBody>
                  <a:tcPr marL="108825" marR="108825" marT="54413" marB="5441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0.6200</a:t>
                      </a:r>
                      <a:endParaRPr lang="ko-KR" altLang="en-US" sz="2000" dirty="0"/>
                    </a:p>
                  </a:txBody>
                  <a:tcPr marL="108825" marR="108825" marT="54413" marB="5441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3156"/>
                  </a:ext>
                </a:extLst>
              </a:tr>
              <a:tr h="535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Ridge RMSE</a:t>
                      </a:r>
                      <a:endParaRPr lang="ko-KR" altLang="en-US" sz="2000" dirty="0"/>
                    </a:p>
                  </a:txBody>
                  <a:tcPr marL="108825" marR="108825" marT="54413" marB="54413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0.8309</a:t>
                      </a:r>
                      <a:endParaRPr lang="ko-KR" altLang="en-US" sz="2000" dirty="0"/>
                    </a:p>
                  </a:txBody>
                  <a:tcPr marL="108825" marR="108825" marT="54413" marB="5441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0.1159</a:t>
                      </a:r>
                      <a:endParaRPr lang="ko-KR" altLang="en-US" sz="2000" dirty="0"/>
                    </a:p>
                  </a:txBody>
                  <a:tcPr marL="108825" marR="108825" marT="54413" marB="5441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315985"/>
                  </a:ext>
                </a:extLst>
              </a:tr>
              <a:tr h="535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Lasso RMSE</a:t>
                      </a:r>
                      <a:endParaRPr lang="ko-KR" altLang="en-US" sz="2000" dirty="0"/>
                    </a:p>
                  </a:txBody>
                  <a:tcPr marL="108825" marR="108825" marT="54413" marB="54413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0.5884</a:t>
                      </a:r>
                      <a:endParaRPr lang="ko-KR" altLang="en-US" sz="2000" dirty="0"/>
                    </a:p>
                  </a:txBody>
                  <a:tcPr marL="108825" marR="108825" marT="54413" marB="5441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1.2897</a:t>
                      </a:r>
                      <a:endParaRPr lang="ko-KR" altLang="en-US" sz="2000" dirty="0"/>
                    </a:p>
                  </a:txBody>
                  <a:tcPr marL="108825" marR="108825" marT="54413" marB="54413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7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0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B23B703-B9A9-F7EA-B9AC-ED960214AB71}"/>
              </a:ext>
            </a:extLst>
          </p:cNvPr>
          <p:cNvGrpSpPr/>
          <p:nvPr/>
        </p:nvGrpSpPr>
        <p:grpSpPr>
          <a:xfrm>
            <a:off x="10783248" y="1893602"/>
            <a:ext cx="7504747" cy="735298"/>
            <a:chOff x="5822929" y="912597"/>
            <a:chExt cx="4083068" cy="400050"/>
          </a:xfrm>
        </p:grpSpPr>
        <p:sp>
          <p:nvSpPr>
            <p:cNvPr id="7" name="오각형 8">
              <a:extLst>
                <a:ext uri="{FF2B5EF4-FFF2-40B4-BE49-F238E27FC236}">
                  <a16:creationId xmlns:a16="http://schemas.microsoft.com/office/drawing/2014/main" id="{31F1616D-68A2-49A4-D0BE-D47FDB91657A}"/>
                </a:ext>
              </a:extLst>
            </p:cNvPr>
            <p:cNvSpPr/>
            <p:nvPr/>
          </p:nvSpPr>
          <p:spPr>
            <a:xfrm rot="10800000">
              <a:off x="6796669" y="912597"/>
              <a:ext cx="3109328" cy="400050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96069A-B003-41A9-BB35-1E6193A71B9A}"/>
                </a:ext>
              </a:extLst>
            </p:cNvPr>
            <p:cNvSpPr txBox="1"/>
            <p:nvPr/>
          </p:nvSpPr>
          <p:spPr>
            <a:xfrm>
              <a:off x="5822929" y="960328"/>
              <a:ext cx="3973333" cy="2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Linear, Ridge, Lasso Modeling</a:t>
              </a:r>
              <a:endParaRPr lang="ko-KR" altLang="en-US" sz="2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2CD1B5-3206-0E91-3E1A-794412BD52BA}"/>
              </a:ext>
            </a:extLst>
          </p:cNvPr>
          <p:cNvGrpSpPr/>
          <p:nvPr/>
        </p:nvGrpSpPr>
        <p:grpSpPr>
          <a:xfrm>
            <a:off x="4387694" y="2788278"/>
            <a:ext cx="9512611" cy="6920216"/>
            <a:chOff x="1536389" y="1567708"/>
            <a:chExt cx="6856990" cy="4988310"/>
          </a:xfrm>
        </p:grpSpPr>
        <p:pic>
          <p:nvPicPr>
            <p:cNvPr id="9" name="그림 16">
              <a:extLst>
                <a:ext uri="{FF2B5EF4-FFF2-40B4-BE49-F238E27FC236}">
                  <a16:creationId xmlns:a16="http://schemas.microsoft.com/office/drawing/2014/main" id="{2DFA5DBB-3447-C72A-4D73-85E055668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6389" y="1567708"/>
              <a:ext cx="6856990" cy="3124704"/>
            </a:xfrm>
            <a:prstGeom prst="rect">
              <a:avLst/>
            </a:prstGeom>
          </p:spPr>
        </p:pic>
        <p:pic>
          <p:nvPicPr>
            <p:cNvPr id="10" name="그림 5">
              <a:extLst>
                <a:ext uri="{FF2B5EF4-FFF2-40B4-BE49-F238E27FC236}">
                  <a16:creationId xmlns:a16="http://schemas.microsoft.com/office/drawing/2014/main" id="{4A897837-AC85-5C29-6036-75F249369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389" y="4692412"/>
              <a:ext cx="6833222" cy="1863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03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914400" y="3543300"/>
            <a:ext cx="571499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하이퍼</a:t>
            </a:r>
            <a:r>
              <a:rPr lang="ko-KR" altLang="en-US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파라미터 튜닝 후 </a:t>
            </a:r>
            <a:r>
              <a:rPr lang="en-US" altLang="ko-KR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Linear, Ridge, Lasso</a:t>
            </a:r>
            <a:r>
              <a:rPr lang="ko-KR" altLang="en-US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모델링 결과</a:t>
            </a:r>
            <a:endParaRPr lang="en-US" altLang="ko-KR" sz="32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49F5DE-1CBB-CDD5-1EDB-51D701449446}"/>
              </a:ext>
            </a:extLst>
          </p:cNvPr>
          <p:cNvCxnSpPr>
            <a:cxnSpLocks/>
          </p:cNvCxnSpPr>
          <p:nvPr/>
        </p:nvCxnSpPr>
        <p:spPr>
          <a:xfrm>
            <a:off x="1029154" y="4686300"/>
            <a:ext cx="5105400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2558185" y="8005108"/>
            <a:ext cx="12605615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하이퍼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파라미터 튜닝 후 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Lasso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모델의 성능이 크게 향상됨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 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보다 좋은 성능의 모델을 찾기 위해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RandomForest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 </a:t>
            </a:r>
            <a:r>
              <a:rPr lang="en-US" altLang="ko-KR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XGBoost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, LGBM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으로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추가 모델링 진행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6E3A58-8D95-7CEC-5277-6F42495BB5E6}"/>
              </a:ext>
            </a:extLst>
          </p:cNvPr>
          <p:cNvGrpSpPr/>
          <p:nvPr/>
        </p:nvGrpSpPr>
        <p:grpSpPr>
          <a:xfrm>
            <a:off x="10783248" y="1893602"/>
            <a:ext cx="7504747" cy="735298"/>
            <a:chOff x="5822929" y="912597"/>
            <a:chExt cx="4083068" cy="400050"/>
          </a:xfrm>
        </p:grpSpPr>
        <p:sp>
          <p:nvSpPr>
            <p:cNvPr id="8" name="오각형 8">
              <a:extLst>
                <a:ext uri="{FF2B5EF4-FFF2-40B4-BE49-F238E27FC236}">
                  <a16:creationId xmlns:a16="http://schemas.microsoft.com/office/drawing/2014/main" id="{F2CB6FC1-A77D-6848-6C79-218DCA5D5FAF}"/>
                </a:ext>
              </a:extLst>
            </p:cNvPr>
            <p:cNvSpPr/>
            <p:nvPr/>
          </p:nvSpPr>
          <p:spPr>
            <a:xfrm rot="10800000">
              <a:off x="6796669" y="912597"/>
              <a:ext cx="3109328" cy="400050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070E53-139C-C5E9-5B94-825D2E4850D1}"/>
                </a:ext>
              </a:extLst>
            </p:cNvPr>
            <p:cNvSpPr txBox="1"/>
            <p:nvPr/>
          </p:nvSpPr>
          <p:spPr>
            <a:xfrm>
              <a:off x="5822929" y="960328"/>
              <a:ext cx="3973333" cy="2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Linear, Ridge, Lasso Modeling</a:t>
              </a:r>
              <a:endParaRPr lang="ko-KR" altLang="en-US" sz="2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2" name="그림 7">
            <a:extLst>
              <a:ext uri="{FF2B5EF4-FFF2-40B4-BE49-F238E27FC236}">
                <a16:creationId xmlns:a16="http://schemas.microsoft.com/office/drawing/2014/main" id="{AF68A2BD-7DDC-A3BD-6A9D-4A3C2EA8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92" y="3373436"/>
            <a:ext cx="10159454" cy="4284664"/>
          </a:xfrm>
          <a:prstGeom prst="rect">
            <a:avLst/>
          </a:prstGeom>
        </p:spPr>
      </p:pic>
      <p:graphicFrame>
        <p:nvGraphicFramePr>
          <p:cNvPr id="3" name="표 26">
            <a:extLst>
              <a:ext uri="{FF2B5EF4-FFF2-40B4-BE49-F238E27FC236}">
                <a16:creationId xmlns:a16="http://schemas.microsoft.com/office/drawing/2014/main" id="{3703379E-E209-74B8-C568-9BFDDE00A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91029"/>
              </p:ext>
            </p:extLst>
          </p:nvPr>
        </p:nvGraphicFramePr>
        <p:xfrm>
          <a:off x="1028379" y="5064226"/>
          <a:ext cx="5714996" cy="225402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32646">
                  <a:extLst>
                    <a:ext uri="{9D8B030D-6E8A-4147-A177-3AD203B41FA5}">
                      <a16:colId xmlns:a16="http://schemas.microsoft.com/office/drawing/2014/main" val="1469380550"/>
                    </a:ext>
                  </a:extLst>
                </a:gridCol>
                <a:gridCol w="1791175">
                  <a:extLst>
                    <a:ext uri="{9D8B030D-6E8A-4147-A177-3AD203B41FA5}">
                      <a16:colId xmlns:a16="http://schemas.microsoft.com/office/drawing/2014/main" val="583872854"/>
                    </a:ext>
                  </a:extLst>
                </a:gridCol>
                <a:gridCol w="1791175">
                  <a:extLst>
                    <a:ext uri="{9D8B030D-6E8A-4147-A177-3AD203B41FA5}">
                      <a16:colId xmlns:a16="http://schemas.microsoft.com/office/drawing/2014/main" val="4019828602"/>
                    </a:ext>
                  </a:extLst>
                </a:gridCol>
              </a:tblGrid>
              <a:tr h="782703">
                <a:tc>
                  <a:txBody>
                    <a:bodyPr/>
                    <a:lstStyle/>
                    <a:p>
                      <a:pPr latinLnBrk="1"/>
                      <a:endParaRPr lang="ko-KR" altLang="en-US" sz="18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하이퍼</a:t>
                      </a:r>
                      <a:r>
                        <a:rPr lang="ko-KR" altLang="en-US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파라미터 </a:t>
                      </a:r>
                      <a:endParaRPr lang="en-US" altLang="ko-KR" sz="18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튜닝 전</a:t>
                      </a: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하이퍼</a:t>
                      </a:r>
                      <a:r>
                        <a:rPr lang="ko-KR" altLang="en-US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파라미터 </a:t>
                      </a:r>
                      <a:endParaRPr lang="en-US" altLang="ko-KR" sz="18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튜닝 후</a:t>
                      </a: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48989"/>
                  </a:ext>
                </a:extLst>
              </a:tr>
              <a:tr h="490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Linear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RMSE</a:t>
                      </a:r>
                      <a:endParaRPr lang="ko-KR" altLang="en-US" sz="2000" dirty="0"/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0.6200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0.6200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3156"/>
                  </a:ext>
                </a:extLst>
              </a:tr>
              <a:tr h="490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Ridge RMSE</a:t>
                      </a:r>
                      <a:endParaRPr lang="ko-KR" altLang="en-US" sz="2000" dirty="0"/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0.1159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0.1134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315985"/>
                  </a:ext>
                </a:extLst>
              </a:tr>
              <a:tr h="490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Lasso RMSE</a:t>
                      </a:r>
                      <a:endParaRPr lang="ko-KR" altLang="en-US" sz="2000" dirty="0"/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1.2897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0.1140</a:t>
                      </a:r>
                      <a:endParaRPr lang="en-US" altLang="ko-KR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7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99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12001499" y="3699387"/>
            <a:ext cx="571499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 Forest </a:t>
            </a:r>
            <a:r>
              <a:rPr lang="ko-KR" altLang="en-US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 결과</a:t>
            </a:r>
            <a:endParaRPr lang="en-US" altLang="ko-KR" sz="32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49F5DE-1CBB-CDD5-1EDB-51D701449446}"/>
              </a:ext>
            </a:extLst>
          </p:cNvPr>
          <p:cNvCxnSpPr>
            <a:cxnSpLocks/>
          </p:cNvCxnSpPr>
          <p:nvPr/>
        </p:nvCxnSpPr>
        <p:spPr>
          <a:xfrm>
            <a:off x="12562947" y="4461387"/>
            <a:ext cx="5105400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12289020" y="4807338"/>
            <a:ext cx="5379325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값은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0.0123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으로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매우 좋은 수치를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그러나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Feature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중 점포수가 혼자 너무 큰 중요도를 가지는 결과를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6E3A58-8D95-7CEC-5277-6F42495BB5E6}"/>
              </a:ext>
            </a:extLst>
          </p:cNvPr>
          <p:cNvGrpSpPr/>
          <p:nvPr/>
        </p:nvGrpSpPr>
        <p:grpSpPr>
          <a:xfrm>
            <a:off x="10783248" y="1893602"/>
            <a:ext cx="7504743" cy="735298"/>
            <a:chOff x="5822929" y="912597"/>
            <a:chExt cx="4083066" cy="400050"/>
          </a:xfrm>
        </p:grpSpPr>
        <p:sp>
          <p:nvSpPr>
            <p:cNvPr id="8" name="오각형 8">
              <a:extLst>
                <a:ext uri="{FF2B5EF4-FFF2-40B4-BE49-F238E27FC236}">
                  <a16:creationId xmlns:a16="http://schemas.microsoft.com/office/drawing/2014/main" id="{F2CB6FC1-A77D-6848-6C79-218DCA5D5FAF}"/>
                </a:ext>
              </a:extLst>
            </p:cNvPr>
            <p:cNvSpPr/>
            <p:nvPr/>
          </p:nvSpPr>
          <p:spPr>
            <a:xfrm rot="10800000">
              <a:off x="8040401" y="912597"/>
              <a:ext cx="1865594" cy="400050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070E53-139C-C5E9-5B94-825D2E4850D1}"/>
                </a:ext>
              </a:extLst>
            </p:cNvPr>
            <p:cNvSpPr txBox="1"/>
            <p:nvPr/>
          </p:nvSpPr>
          <p:spPr>
            <a:xfrm>
              <a:off x="5822929" y="960328"/>
              <a:ext cx="3973333" cy="2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Random Forest</a:t>
              </a:r>
              <a:endParaRPr lang="ko-KR" altLang="en-US" sz="2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aphicFrame>
        <p:nvGraphicFramePr>
          <p:cNvPr id="10" name="표 26">
            <a:extLst>
              <a:ext uri="{FF2B5EF4-FFF2-40B4-BE49-F238E27FC236}">
                <a16:creationId xmlns:a16="http://schemas.microsoft.com/office/drawing/2014/main" id="{C055B717-C713-681B-F89E-50F0DC19D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871137"/>
              </p:ext>
            </p:extLst>
          </p:nvPr>
        </p:nvGraphicFramePr>
        <p:xfrm>
          <a:off x="4931445" y="8266546"/>
          <a:ext cx="8860756" cy="91555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815931">
                  <a:extLst>
                    <a:ext uri="{9D8B030D-6E8A-4147-A177-3AD203B41FA5}">
                      <a16:colId xmlns:a16="http://schemas.microsoft.com/office/drawing/2014/main" val="1469380550"/>
                    </a:ext>
                  </a:extLst>
                </a:gridCol>
                <a:gridCol w="4044825">
                  <a:extLst>
                    <a:ext uri="{9D8B030D-6E8A-4147-A177-3AD203B41FA5}">
                      <a16:colId xmlns:a16="http://schemas.microsoft.com/office/drawing/2014/main" val="583872854"/>
                    </a:ext>
                  </a:extLst>
                </a:gridCol>
              </a:tblGrid>
              <a:tr h="457777">
                <a:tc>
                  <a:txBody>
                    <a:bodyPr/>
                    <a:lstStyle/>
                    <a:p>
                      <a:pPr latinLnBrk="1"/>
                      <a:endParaRPr lang="ko-KR" altLang="en-US" sz="20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24782" marR="124782" marT="62391" marB="62391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점포수</a:t>
                      </a:r>
                      <a:r>
                        <a:rPr lang="ko-KR" altLang="en-US" sz="20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데이터 포함</a:t>
                      </a:r>
                    </a:p>
                  </a:txBody>
                  <a:tcPr marL="124782" marR="124782" marT="62391" marB="6239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48989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RandomForest</a:t>
                      </a:r>
                      <a:r>
                        <a:rPr lang="ko-KR" altLang="en-US" sz="20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20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RMSE</a:t>
                      </a:r>
                      <a:endParaRPr lang="ko-KR" altLang="en-US" sz="20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24782" marR="124782" marT="62391" marB="62391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0.0123</a:t>
                      </a:r>
                      <a:endParaRPr lang="ko-KR" altLang="en-US" sz="20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124782" marR="124782" marT="62391" marB="6239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3156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150E9129-1647-07B9-762C-DDC42872FFF5}"/>
              </a:ext>
            </a:extLst>
          </p:cNvPr>
          <p:cNvGrpSpPr/>
          <p:nvPr/>
        </p:nvGrpSpPr>
        <p:grpSpPr>
          <a:xfrm>
            <a:off x="76200" y="3242187"/>
            <a:ext cx="12060420" cy="4720713"/>
            <a:chOff x="2238307" y="2308680"/>
            <a:chExt cx="9420298" cy="3321318"/>
          </a:xfrm>
        </p:grpSpPr>
        <p:pic>
          <p:nvPicPr>
            <p:cNvPr id="11" name="그림 18">
              <a:extLst>
                <a:ext uri="{FF2B5EF4-FFF2-40B4-BE49-F238E27FC236}">
                  <a16:creationId xmlns:a16="http://schemas.microsoft.com/office/drawing/2014/main" id="{F5A83241-0205-E9FC-EC0F-1BDDC4C2A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8307" y="2308680"/>
              <a:ext cx="5049633" cy="3321318"/>
            </a:xfrm>
            <a:prstGeom prst="rect">
              <a:avLst/>
            </a:prstGeom>
          </p:spPr>
        </p:pic>
        <p:pic>
          <p:nvPicPr>
            <p:cNvPr id="12" name="그림 5">
              <a:extLst>
                <a:ext uri="{FF2B5EF4-FFF2-40B4-BE49-F238E27FC236}">
                  <a16:creationId xmlns:a16="http://schemas.microsoft.com/office/drawing/2014/main" id="{B7CA5CA4-A994-84A5-20E5-A79379FD3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3862" y="2504552"/>
              <a:ext cx="4334743" cy="1330309"/>
            </a:xfrm>
            <a:prstGeom prst="rect">
              <a:avLst/>
            </a:prstGeom>
          </p:spPr>
        </p:pic>
        <p:pic>
          <p:nvPicPr>
            <p:cNvPr id="13" name="그림 28">
              <a:extLst>
                <a:ext uri="{FF2B5EF4-FFF2-40B4-BE49-F238E27FC236}">
                  <a16:creationId xmlns:a16="http://schemas.microsoft.com/office/drawing/2014/main" id="{22C96D41-8E9A-7C3E-FF39-BB594AEE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3862" y="3879233"/>
              <a:ext cx="4334743" cy="146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67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11887200" y="3849157"/>
            <a:ext cx="571499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2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XGBoost</a:t>
            </a:r>
            <a:r>
              <a:rPr lang="en-US" altLang="ko-KR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 결과</a:t>
            </a:r>
            <a:endParaRPr lang="en-US" altLang="ko-KR" sz="32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49F5DE-1CBB-CDD5-1EDB-51D701449446}"/>
              </a:ext>
            </a:extLst>
          </p:cNvPr>
          <p:cNvCxnSpPr>
            <a:cxnSpLocks/>
          </p:cNvCxnSpPr>
          <p:nvPr/>
        </p:nvCxnSpPr>
        <p:spPr>
          <a:xfrm>
            <a:off x="12448648" y="4611157"/>
            <a:ext cx="5105400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12174721" y="4957108"/>
            <a:ext cx="5379325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값은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0.0183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으로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매우 좋은 수치를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Feature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중요도가 고른 분포를 가지는 결과를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6E3A58-8D95-7CEC-5277-6F42495BB5E6}"/>
              </a:ext>
            </a:extLst>
          </p:cNvPr>
          <p:cNvGrpSpPr/>
          <p:nvPr/>
        </p:nvGrpSpPr>
        <p:grpSpPr>
          <a:xfrm>
            <a:off x="15468603" y="1893602"/>
            <a:ext cx="2819391" cy="735298"/>
            <a:chOff x="8372064" y="912597"/>
            <a:chExt cx="1533931" cy="400050"/>
          </a:xfrm>
        </p:grpSpPr>
        <p:sp>
          <p:nvSpPr>
            <p:cNvPr id="8" name="오각형 8">
              <a:extLst>
                <a:ext uri="{FF2B5EF4-FFF2-40B4-BE49-F238E27FC236}">
                  <a16:creationId xmlns:a16="http://schemas.microsoft.com/office/drawing/2014/main" id="{F2CB6FC1-A77D-6848-6C79-218DCA5D5FAF}"/>
                </a:ext>
              </a:extLst>
            </p:cNvPr>
            <p:cNvSpPr/>
            <p:nvPr/>
          </p:nvSpPr>
          <p:spPr>
            <a:xfrm rot="10800000">
              <a:off x="8481796" y="912597"/>
              <a:ext cx="1424199" cy="400050"/>
            </a:xfrm>
            <a:prstGeom prst="homePlate">
              <a:avLst/>
            </a:prstGeom>
            <a:solidFill>
              <a:srgbClr val="688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070E53-139C-C5E9-5B94-825D2E4850D1}"/>
                </a:ext>
              </a:extLst>
            </p:cNvPr>
            <p:cNvSpPr txBox="1"/>
            <p:nvPr/>
          </p:nvSpPr>
          <p:spPr>
            <a:xfrm>
              <a:off x="8372064" y="960328"/>
              <a:ext cx="1424198" cy="2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XG Boost</a:t>
              </a:r>
              <a:endParaRPr lang="ko-KR" altLang="en-US" sz="2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aphicFrame>
        <p:nvGraphicFramePr>
          <p:cNvPr id="10" name="표 26">
            <a:extLst>
              <a:ext uri="{FF2B5EF4-FFF2-40B4-BE49-F238E27FC236}">
                <a16:creationId xmlns:a16="http://schemas.microsoft.com/office/drawing/2014/main" id="{C055B717-C713-681B-F89E-50F0DC19D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931952"/>
              </p:ext>
            </p:extLst>
          </p:nvPr>
        </p:nvGraphicFramePr>
        <p:xfrm>
          <a:off x="4931445" y="8097308"/>
          <a:ext cx="8860756" cy="91555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815931">
                  <a:extLst>
                    <a:ext uri="{9D8B030D-6E8A-4147-A177-3AD203B41FA5}">
                      <a16:colId xmlns:a16="http://schemas.microsoft.com/office/drawing/2014/main" val="1469380550"/>
                    </a:ext>
                  </a:extLst>
                </a:gridCol>
                <a:gridCol w="4044825">
                  <a:extLst>
                    <a:ext uri="{9D8B030D-6E8A-4147-A177-3AD203B41FA5}">
                      <a16:colId xmlns:a16="http://schemas.microsoft.com/office/drawing/2014/main" val="583872854"/>
                    </a:ext>
                  </a:extLst>
                </a:gridCol>
              </a:tblGrid>
              <a:tr h="457777">
                <a:tc>
                  <a:txBody>
                    <a:bodyPr/>
                    <a:lstStyle/>
                    <a:p>
                      <a:pPr latinLnBrk="1"/>
                      <a:endParaRPr lang="ko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점포수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데이터 포함</a:t>
                      </a: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48989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XGBoost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RMSE</a:t>
                      </a:r>
                      <a:endParaRPr lang="ko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0.0183</a:t>
                      </a:r>
                      <a:endParaRPr lang="ko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315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340AB3E-1D3A-4FF7-A1D8-19E06CAF0E16}"/>
              </a:ext>
            </a:extLst>
          </p:cNvPr>
          <p:cNvGrpSpPr/>
          <p:nvPr/>
        </p:nvGrpSpPr>
        <p:grpSpPr>
          <a:xfrm>
            <a:off x="480328" y="3415937"/>
            <a:ext cx="11787872" cy="4089763"/>
            <a:chOff x="335559" y="1735142"/>
            <a:chExt cx="9420837" cy="3268528"/>
          </a:xfrm>
        </p:grpSpPr>
        <p:pic>
          <p:nvPicPr>
            <p:cNvPr id="2" name="그림 6">
              <a:extLst>
                <a:ext uri="{FF2B5EF4-FFF2-40B4-BE49-F238E27FC236}">
                  <a16:creationId xmlns:a16="http://schemas.microsoft.com/office/drawing/2014/main" id="{855AA576-E24A-2ABE-0F25-120B8D4D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559" y="1735142"/>
              <a:ext cx="5050800" cy="326852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72030E7-09C4-694D-10D5-A0115D668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4321" y="3304426"/>
              <a:ext cx="4272075" cy="1520679"/>
            </a:xfrm>
            <a:prstGeom prst="rect">
              <a:avLst/>
            </a:prstGeom>
          </p:spPr>
        </p:pic>
        <p:pic>
          <p:nvPicPr>
            <p:cNvPr id="4" name="그림 5">
              <a:extLst>
                <a:ext uri="{FF2B5EF4-FFF2-40B4-BE49-F238E27FC236}">
                  <a16:creationId xmlns:a16="http://schemas.microsoft.com/office/drawing/2014/main" id="{9AF79CF1-BAF6-2E97-0EC5-05DEAE2B8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4321" y="1859177"/>
              <a:ext cx="4272075" cy="1387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60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11887200" y="3849157"/>
            <a:ext cx="571499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2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LightGBM</a:t>
            </a:r>
            <a:r>
              <a:rPr lang="en-US" altLang="ko-KR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 결과</a:t>
            </a:r>
            <a:endParaRPr lang="en-US" altLang="ko-KR" sz="32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49F5DE-1CBB-CDD5-1EDB-51D701449446}"/>
              </a:ext>
            </a:extLst>
          </p:cNvPr>
          <p:cNvCxnSpPr>
            <a:cxnSpLocks/>
          </p:cNvCxnSpPr>
          <p:nvPr/>
        </p:nvCxnSpPr>
        <p:spPr>
          <a:xfrm>
            <a:off x="12448648" y="4611157"/>
            <a:ext cx="5105400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12174721" y="4957108"/>
            <a:ext cx="5379325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값은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0.0169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으로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매우 좋은 수치를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 그러나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Feature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중 점포수가 혼자 너무 큰 중요도를 가지는 결과를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6E3A58-8D95-7CEC-5277-6F42495BB5E6}"/>
              </a:ext>
            </a:extLst>
          </p:cNvPr>
          <p:cNvGrpSpPr/>
          <p:nvPr/>
        </p:nvGrpSpPr>
        <p:grpSpPr>
          <a:xfrm>
            <a:off x="15468603" y="1893602"/>
            <a:ext cx="2819391" cy="735298"/>
            <a:chOff x="8372064" y="912597"/>
            <a:chExt cx="1533931" cy="400050"/>
          </a:xfrm>
        </p:grpSpPr>
        <p:sp>
          <p:nvSpPr>
            <p:cNvPr id="8" name="오각형 8">
              <a:extLst>
                <a:ext uri="{FF2B5EF4-FFF2-40B4-BE49-F238E27FC236}">
                  <a16:creationId xmlns:a16="http://schemas.microsoft.com/office/drawing/2014/main" id="{F2CB6FC1-A77D-6848-6C79-218DCA5D5FAF}"/>
                </a:ext>
              </a:extLst>
            </p:cNvPr>
            <p:cNvSpPr/>
            <p:nvPr/>
          </p:nvSpPr>
          <p:spPr>
            <a:xfrm rot="10800000">
              <a:off x="8481796" y="912597"/>
              <a:ext cx="1424199" cy="400050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070E53-139C-C5E9-5B94-825D2E4850D1}"/>
                </a:ext>
              </a:extLst>
            </p:cNvPr>
            <p:cNvSpPr txBox="1"/>
            <p:nvPr/>
          </p:nvSpPr>
          <p:spPr>
            <a:xfrm>
              <a:off x="8372064" y="960328"/>
              <a:ext cx="1424198" cy="2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bg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Light GBM</a:t>
              </a:r>
              <a:endParaRPr lang="ko-KR" altLang="en-US" sz="28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graphicFrame>
        <p:nvGraphicFramePr>
          <p:cNvPr id="10" name="표 26">
            <a:extLst>
              <a:ext uri="{FF2B5EF4-FFF2-40B4-BE49-F238E27FC236}">
                <a16:creationId xmlns:a16="http://schemas.microsoft.com/office/drawing/2014/main" id="{C055B717-C713-681B-F89E-50F0DC19D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859296"/>
              </p:ext>
            </p:extLst>
          </p:nvPr>
        </p:nvGraphicFramePr>
        <p:xfrm>
          <a:off x="4931445" y="8097308"/>
          <a:ext cx="8860756" cy="91555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815931">
                  <a:extLst>
                    <a:ext uri="{9D8B030D-6E8A-4147-A177-3AD203B41FA5}">
                      <a16:colId xmlns:a16="http://schemas.microsoft.com/office/drawing/2014/main" val="1469380550"/>
                    </a:ext>
                  </a:extLst>
                </a:gridCol>
                <a:gridCol w="4044825">
                  <a:extLst>
                    <a:ext uri="{9D8B030D-6E8A-4147-A177-3AD203B41FA5}">
                      <a16:colId xmlns:a16="http://schemas.microsoft.com/office/drawing/2014/main" val="583872854"/>
                    </a:ext>
                  </a:extLst>
                </a:gridCol>
              </a:tblGrid>
              <a:tr h="457777">
                <a:tc>
                  <a:txBody>
                    <a:bodyPr/>
                    <a:lstStyle/>
                    <a:p>
                      <a:pPr latinLnBrk="1"/>
                      <a:endParaRPr lang="ko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점포수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데이터 포함</a:t>
                      </a: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48989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LightGBM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RMSE</a:t>
                      </a:r>
                      <a:endParaRPr lang="ko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0.0169</a:t>
                      </a:r>
                      <a:endParaRPr lang="ko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3156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F71A82A-26DF-3666-C085-3A519685501A}"/>
              </a:ext>
            </a:extLst>
          </p:cNvPr>
          <p:cNvGrpSpPr/>
          <p:nvPr/>
        </p:nvGrpSpPr>
        <p:grpSpPr>
          <a:xfrm>
            <a:off x="228612" y="3162300"/>
            <a:ext cx="11946109" cy="4291180"/>
            <a:chOff x="335559" y="1634379"/>
            <a:chExt cx="9379685" cy="3369291"/>
          </a:xfrm>
        </p:grpSpPr>
        <p:pic>
          <p:nvPicPr>
            <p:cNvPr id="11" name="그림 6">
              <a:extLst>
                <a:ext uri="{FF2B5EF4-FFF2-40B4-BE49-F238E27FC236}">
                  <a16:creationId xmlns:a16="http://schemas.microsoft.com/office/drawing/2014/main" id="{EA6C996C-1447-CB7E-1DD8-0A8BE6073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559" y="1634379"/>
              <a:ext cx="5050800" cy="3369291"/>
            </a:xfrm>
            <a:prstGeom prst="rect">
              <a:avLst/>
            </a:prstGeom>
          </p:spPr>
        </p:pic>
        <p:pic>
          <p:nvPicPr>
            <p:cNvPr id="12" name="그림 2">
              <a:extLst>
                <a:ext uri="{FF2B5EF4-FFF2-40B4-BE49-F238E27FC236}">
                  <a16:creationId xmlns:a16="http://schemas.microsoft.com/office/drawing/2014/main" id="{A8CC2888-ADCB-5FFA-0AE7-AD033A0F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359" y="1785981"/>
              <a:ext cx="4328884" cy="1410225"/>
            </a:xfrm>
            <a:prstGeom prst="rect">
              <a:avLst/>
            </a:prstGeom>
          </p:spPr>
        </p:pic>
        <p:pic>
          <p:nvPicPr>
            <p:cNvPr id="13" name="그림 5">
              <a:extLst>
                <a:ext uri="{FF2B5EF4-FFF2-40B4-BE49-F238E27FC236}">
                  <a16:creationId xmlns:a16="http://schemas.microsoft.com/office/drawing/2014/main" id="{FAC123A0-0B8E-4619-172C-C06390A94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6360" y="3242781"/>
              <a:ext cx="4328884" cy="1452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266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11887200" y="2867492"/>
            <a:ext cx="571499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2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RandomForest</a:t>
            </a:r>
            <a:r>
              <a:rPr lang="en-US" altLang="ko-KR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32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XGBoost</a:t>
            </a:r>
            <a:r>
              <a:rPr lang="en-US" altLang="ko-KR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LGBM Regression </a:t>
            </a:r>
            <a:r>
              <a:rPr lang="ko-KR" altLang="en-US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진행 결과</a:t>
            </a:r>
            <a:endParaRPr lang="en-US" altLang="ko-KR" sz="32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49F5DE-1CBB-CDD5-1EDB-51D701449446}"/>
              </a:ext>
            </a:extLst>
          </p:cNvPr>
          <p:cNvCxnSpPr>
            <a:cxnSpLocks/>
          </p:cNvCxnSpPr>
          <p:nvPr/>
        </p:nvCxnSpPr>
        <p:spPr>
          <a:xfrm>
            <a:off x="12448648" y="4162892"/>
            <a:ext cx="5105400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12174721" y="4436676"/>
            <a:ext cx="5379325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3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개의 모델 모두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에 가까운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값을 가지는 매우 좋은 성능을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3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개의 모델 중  </a:t>
            </a:r>
            <a:r>
              <a:rPr lang="en-US" altLang="ko-KR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RandomForest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모델이 가장 좋은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값을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그림 25">
            <a:extLst>
              <a:ext uri="{FF2B5EF4-FFF2-40B4-BE49-F238E27FC236}">
                <a16:creationId xmlns:a16="http://schemas.microsoft.com/office/drawing/2014/main" id="{B304E828-B0A9-FCB8-BB90-D8A3415D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7" y="2704020"/>
            <a:ext cx="5509082" cy="3623514"/>
          </a:xfrm>
          <a:prstGeom prst="rect">
            <a:avLst/>
          </a:prstGeom>
        </p:spPr>
      </p:pic>
      <p:pic>
        <p:nvPicPr>
          <p:cNvPr id="3" name="그림 26">
            <a:extLst>
              <a:ext uri="{FF2B5EF4-FFF2-40B4-BE49-F238E27FC236}">
                <a16:creationId xmlns:a16="http://schemas.microsoft.com/office/drawing/2014/main" id="{C07F18EF-4F92-2C06-9F2C-0603835DB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47" y="2728073"/>
            <a:ext cx="5431897" cy="3623514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EE1EEDA-AE5E-B0E9-8989-05A789FCB16F}"/>
              </a:ext>
            </a:extLst>
          </p:cNvPr>
          <p:cNvSpPr/>
          <p:nvPr/>
        </p:nvSpPr>
        <p:spPr>
          <a:xfrm>
            <a:off x="693212" y="2562692"/>
            <a:ext cx="11481509" cy="3831662"/>
          </a:xfrm>
          <a:prstGeom prst="roundRect">
            <a:avLst>
              <a:gd name="adj" fmla="val 3895"/>
            </a:avLst>
          </a:prstGeom>
          <a:solidFill>
            <a:srgbClr val="80AEFD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그림 28">
            <a:extLst>
              <a:ext uri="{FF2B5EF4-FFF2-40B4-BE49-F238E27FC236}">
                <a16:creationId xmlns:a16="http://schemas.microsoft.com/office/drawing/2014/main" id="{5E11FAEA-FB72-4B1D-FE94-EFE5C8104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8" t="4023" r="2101" b="89834"/>
          <a:stretch/>
        </p:blipFill>
        <p:spPr>
          <a:xfrm>
            <a:off x="7065043" y="2774505"/>
            <a:ext cx="4841300" cy="2352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그림 29">
            <a:extLst>
              <a:ext uri="{FF2B5EF4-FFF2-40B4-BE49-F238E27FC236}">
                <a16:creationId xmlns:a16="http://schemas.microsoft.com/office/drawing/2014/main" id="{A72C8C32-6210-C715-C9E1-95495AA9B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1" t="3261" r="4051" b="90596"/>
          <a:stretch/>
        </p:blipFill>
        <p:spPr>
          <a:xfrm>
            <a:off x="1761553" y="2796245"/>
            <a:ext cx="4678595" cy="23190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aphicFrame>
        <p:nvGraphicFramePr>
          <p:cNvPr id="17" name="표 26">
            <a:extLst>
              <a:ext uri="{FF2B5EF4-FFF2-40B4-BE49-F238E27FC236}">
                <a16:creationId xmlns:a16="http://schemas.microsoft.com/office/drawing/2014/main" id="{92B3604C-817F-06CE-E6C0-22D21D702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39466"/>
              </p:ext>
            </p:extLst>
          </p:nvPr>
        </p:nvGraphicFramePr>
        <p:xfrm>
          <a:off x="3952669" y="6989648"/>
          <a:ext cx="10382662" cy="137959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643107">
                  <a:extLst>
                    <a:ext uri="{9D8B030D-6E8A-4147-A177-3AD203B41FA5}">
                      <a16:colId xmlns:a16="http://schemas.microsoft.com/office/drawing/2014/main" val="1469380550"/>
                    </a:ext>
                  </a:extLst>
                </a:gridCol>
                <a:gridCol w="4739555">
                  <a:extLst>
                    <a:ext uri="{9D8B030D-6E8A-4147-A177-3AD203B41FA5}">
                      <a16:colId xmlns:a16="http://schemas.microsoft.com/office/drawing/2014/main" val="583872854"/>
                    </a:ext>
                  </a:extLst>
                </a:gridCol>
              </a:tblGrid>
              <a:tr h="233011">
                <a:tc>
                  <a:txBody>
                    <a:bodyPr/>
                    <a:lstStyle/>
                    <a:p>
                      <a:pPr latinLnBrk="1"/>
                      <a:endParaRPr lang="ko-KR" altLang="en-US" sz="18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32400" marR="32400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점포수</a:t>
                      </a:r>
                      <a:r>
                        <a:rPr lang="ko-KR" altLang="en-US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데이터 포함</a:t>
                      </a:r>
                    </a:p>
                  </a:txBody>
                  <a:tcPr marL="32400" marR="32400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48989"/>
                  </a:ext>
                </a:extLst>
              </a:tr>
              <a:tr h="361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RandomForest</a:t>
                      </a:r>
                      <a:r>
                        <a:rPr lang="ko-KR" altLang="en-US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RMSE</a:t>
                      </a:r>
                      <a:endParaRPr lang="ko-KR" altLang="en-US" sz="18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32400" marR="32400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0.0123</a:t>
                      </a:r>
                      <a:endParaRPr lang="ko-KR" altLang="en-US" sz="18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32400" marR="32400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3156"/>
                  </a:ext>
                </a:extLst>
              </a:tr>
              <a:tr h="233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XGBoost</a:t>
                      </a:r>
                      <a:r>
                        <a:rPr lang="ko-KR" altLang="en-US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RMSE</a:t>
                      </a:r>
                      <a:endParaRPr lang="ko-KR" altLang="en-US" sz="18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32400" marR="32400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0.0183</a:t>
                      </a:r>
                      <a:endParaRPr lang="ko-KR" altLang="en-US" sz="18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32400" marR="32400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315985"/>
                  </a:ext>
                </a:extLst>
              </a:tr>
              <a:tr h="233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LightGBM</a:t>
                      </a:r>
                      <a:r>
                        <a:rPr lang="ko-KR" altLang="en-US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RMSE</a:t>
                      </a:r>
                      <a:endParaRPr lang="ko-KR" altLang="en-US" sz="18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32400" marR="32400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0.0169</a:t>
                      </a:r>
                      <a:endParaRPr lang="ko-KR" altLang="en-US" sz="18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32400" marR="32400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70116"/>
                  </a:ext>
                </a:extLst>
              </a:tr>
            </a:tbl>
          </a:graphicData>
        </a:graphic>
      </p:graphicFrame>
      <p:sp>
        <p:nvSpPr>
          <p:cNvPr id="21" name="Object 37">
            <a:extLst>
              <a:ext uri="{FF2B5EF4-FFF2-40B4-BE49-F238E27FC236}">
                <a16:creationId xmlns:a16="http://schemas.microsoft.com/office/drawing/2014/main" id="{150D69FF-1F75-9BF1-C03C-83E6794A612B}"/>
              </a:ext>
            </a:extLst>
          </p:cNvPr>
          <p:cNvSpPr txBox="1"/>
          <p:nvPr/>
        </p:nvSpPr>
        <p:spPr>
          <a:xfrm>
            <a:off x="1295400" y="8801100"/>
            <a:ext cx="155846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à"/>
            </a:pPr>
            <a:r>
              <a:rPr lang="en-US" altLang="ko-KR" sz="3200" b="1" kern="0" spc="-100" dirty="0" err="1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RandomForest</a:t>
            </a:r>
            <a:r>
              <a:rPr lang="ko-KR" altLang="en-US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와 </a:t>
            </a:r>
            <a:r>
              <a:rPr lang="en-US" altLang="ko-KR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LGBM</a:t>
            </a:r>
            <a:r>
              <a:rPr lang="ko-KR" altLang="en-US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모델에서 </a:t>
            </a:r>
            <a:r>
              <a:rPr lang="en-US" altLang="ko-KR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‘</a:t>
            </a:r>
            <a:r>
              <a:rPr lang="ko-KR" altLang="en-US" sz="3200" b="1" kern="0" spc="-100" dirty="0" err="1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점포수</a:t>
            </a:r>
            <a:r>
              <a:rPr lang="en-US" altLang="ko-KR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’</a:t>
            </a:r>
            <a:r>
              <a:rPr lang="ko-KR" altLang="en-US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 </a:t>
            </a:r>
            <a:r>
              <a:rPr lang="en-US" altLang="ko-KR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Feature</a:t>
            </a:r>
            <a:r>
              <a:rPr lang="ko-KR" altLang="en-US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의 중요도가 너무 높이 도출되어 </a:t>
            </a:r>
            <a:endParaRPr lang="en-US" altLang="ko-KR" sz="32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Wingdings" pitchFamily="2" charset="2"/>
            </a:endParaRPr>
          </a:p>
          <a:p>
            <a:pPr algn="ctr"/>
            <a:r>
              <a:rPr lang="en-US" altLang="ko-KR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’</a:t>
            </a:r>
            <a:r>
              <a:rPr lang="ko-KR" altLang="en-US" sz="3200" b="1" kern="0" spc="-100" dirty="0" err="1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점포수</a:t>
            </a:r>
            <a:r>
              <a:rPr lang="en-US" altLang="ko-KR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’ Feature</a:t>
            </a:r>
            <a:r>
              <a:rPr lang="ko-KR" altLang="en-US" sz="3200" b="1" kern="0" spc="-100" dirty="0" err="1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를</a:t>
            </a:r>
            <a:r>
              <a:rPr lang="ko-KR" altLang="en-US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 제외한 </a:t>
            </a:r>
            <a:r>
              <a:rPr lang="en-US" altLang="ko-KR" sz="3200" b="1" kern="0" spc="-100" dirty="0" err="1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DataSet</a:t>
            </a:r>
            <a:r>
              <a:rPr lang="en-US" altLang="ko-KR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 </a:t>
            </a:r>
            <a:r>
              <a:rPr lang="ko-KR" altLang="en-US" sz="32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Wingdings" pitchFamily="2" charset="2"/>
              </a:rPr>
              <a:t>로 모델링 진행</a:t>
            </a:r>
            <a:endParaRPr lang="en-US" sz="2400" b="1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0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/>
          <p:nvPr/>
        </p:nvSpPr>
        <p:spPr>
          <a:xfrm>
            <a:off x="17604692" y="9161906"/>
            <a:ext cx="678677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9E9E9E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71" name="Object 71"/>
          <p:cNvSpPr txBox="1"/>
          <p:nvPr/>
        </p:nvSpPr>
        <p:spPr>
          <a:xfrm>
            <a:off x="771693" y="667314"/>
            <a:ext cx="1572558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팀 구성 </a:t>
            </a:r>
            <a:r>
              <a:rPr lang="ko-KR" altLang="en-US" sz="8000" b="1" kern="0" spc="-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및 </a:t>
            </a:r>
            <a:endParaRPr lang="en-US" altLang="ko-KR" sz="8000" b="1" kern="0" spc="-20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역할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3" name="Google Shape;184;p4">
            <a:extLst>
              <a:ext uri="{FF2B5EF4-FFF2-40B4-BE49-F238E27FC236}">
                <a16:creationId xmlns:a16="http://schemas.microsoft.com/office/drawing/2014/main" id="{98B0FFF7-9D21-18E6-7C15-33F052B6D2EC}"/>
              </a:ext>
            </a:extLst>
          </p:cNvPr>
          <p:cNvSpPr txBox="1"/>
          <p:nvPr/>
        </p:nvSpPr>
        <p:spPr>
          <a:xfrm rot="1227722">
            <a:off x="2634886" y="-2553404"/>
            <a:ext cx="52612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조장</a:t>
            </a:r>
            <a:endParaRPr sz="11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088053" y="5128373"/>
            <a:ext cx="3243772" cy="2554545"/>
            <a:chOff x="2065231" y="5687977"/>
            <a:chExt cx="3327585" cy="39902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638" y="3729068"/>
              <a:ext cx="6655169" cy="79804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5231" y="5687977"/>
              <a:ext cx="3327585" cy="39902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06369" y="5128373"/>
            <a:ext cx="3243772" cy="2554545"/>
            <a:chOff x="5674454" y="5687977"/>
            <a:chExt cx="3327585" cy="39902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6861" y="3729068"/>
              <a:ext cx="6655169" cy="798043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4454" y="5687977"/>
              <a:ext cx="3327585" cy="3990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24685" y="5128373"/>
            <a:ext cx="3243772" cy="2554545"/>
            <a:chOff x="9283676" y="5687977"/>
            <a:chExt cx="3327585" cy="39902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6083" y="3729068"/>
              <a:ext cx="6655169" cy="798043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3676" y="5687977"/>
              <a:ext cx="3327585" cy="39902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43000" y="5128373"/>
            <a:ext cx="3243772" cy="2554545"/>
            <a:chOff x="12892898" y="5687977"/>
            <a:chExt cx="3327585" cy="39902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65306" y="3729068"/>
              <a:ext cx="6655169" cy="798043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2898" y="5687977"/>
              <a:ext cx="3327585" cy="3990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10327" y="3695700"/>
            <a:ext cx="2235855" cy="2235855"/>
            <a:chOff x="6191433" y="4218286"/>
            <a:chExt cx="2293625" cy="22936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1433" y="4218286"/>
              <a:ext cx="2293625" cy="22936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17093" y="3751987"/>
            <a:ext cx="2185693" cy="2185693"/>
            <a:chOff x="2607940" y="4276027"/>
            <a:chExt cx="2242167" cy="22421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7940" y="4276027"/>
              <a:ext cx="2242167" cy="2242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57233" y="3761904"/>
            <a:ext cx="2178673" cy="2178673"/>
            <a:chOff x="9829985" y="4286201"/>
            <a:chExt cx="2234966" cy="22349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9985" y="4286201"/>
              <a:ext cx="2234966" cy="22349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73714" y="3754193"/>
            <a:ext cx="2182343" cy="2182343"/>
            <a:chOff x="13437325" y="4278290"/>
            <a:chExt cx="2238731" cy="22387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7325" y="4278290"/>
              <a:ext cx="2238731" cy="223873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4641137" y="6338370"/>
            <a:ext cx="2137606" cy="510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4452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김창현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59451" y="6359942"/>
            <a:ext cx="2137606" cy="510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4452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강병욱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677768" y="6359942"/>
            <a:ext cx="2137606" cy="510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4452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강현민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196083" y="6359942"/>
            <a:ext cx="2137606" cy="510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4452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박건원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5080F56B-F553-2F83-F8D6-2063FC7B396A}"/>
              </a:ext>
            </a:extLst>
          </p:cNvPr>
          <p:cNvGrpSpPr/>
          <p:nvPr/>
        </p:nvGrpSpPr>
        <p:grpSpPr>
          <a:xfrm>
            <a:off x="505018" y="5097060"/>
            <a:ext cx="3243772" cy="2554545"/>
            <a:chOff x="12892898" y="5687977"/>
            <a:chExt cx="3327585" cy="3990217"/>
          </a:xfrm>
        </p:grpSpPr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F9D54804-7550-B568-1060-1D4900EC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65306" y="3729068"/>
              <a:ext cx="6655169" cy="7980434"/>
            </a:xfrm>
            <a:prstGeom prst="rect">
              <a:avLst/>
            </a:prstGeom>
          </p:spPr>
        </p:pic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62162138-CD84-1033-75AF-18F2288DC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2898" y="5687977"/>
              <a:ext cx="3327585" cy="3990217"/>
            </a:xfrm>
            <a:prstGeom prst="rect">
              <a:avLst/>
            </a:prstGeom>
          </p:spPr>
        </p:pic>
      </p:grp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43704A4F-891F-BC51-924F-F75426D13984}"/>
              </a:ext>
            </a:extLst>
          </p:cNvPr>
          <p:cNvGrpSpPr/>
          <p:nvPr/>
        </p:nvGrpSpPr>
        <p:grpSpPr>
          <a:xfrm>
            <a:off x="1035732" y="3722880"/>
            <a:ext cx="2182343" cy="2182343"/>
            <a:chOff x="13437325" y="4278290"/>
            <a:chExt cx="2238731" cy="2238731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B393D022-0367-A1E4-7ABF-4F5FDB67E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7325" y="4278290"/>
              <a:ext cx="2238731" cy="2238731"/>
            </a:xfrm>
            <a:prstGeom prst="rect">
              <a:avLst/>
            </a:prstGeom>
          </p:spPr>
        </p:pic>
      </p:grpSp>
      <p:sp>
        <p:nvSpPr>
          <p:cNvPr id="23" name="Object 55">
            <a:extLst>
              <a:ext uri="{FF2B5EF4-FFF2-40B4-BE49-F238E27FC236}">
                <a16:creationId xmlns:a16="http://schemas.microsoft.com/office/drawing/2014/main" id="{34762233-2F9F-F818-3EE4-05854698CAC9}"/>
              </a:ext>
            </a:extLst>
          </p:cNvPr>
          <p:cNvSpPr txBox="1"/>
          <p:nvPr/>
        </p:nvSpPr>
        <p:spPr>
          <a:xfrm>
            <a:off x="1058101" y="6328629"/>
            <a:ext cx="2137606" cy="5100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4452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김민서</a:t>
            </a:r>
            <a:endParaRPr lang="en-US" sz="28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Google Shape;154;p4">
            <a:extLst>
              <a:ext uri="{FF2B5EF4-FFF2-40B4-BE49-F238E27FC236}">
                <a16:creationId xmlns:a16="http://schemas.microsoft.com/office/drawing/2014/main" id="{6A214811-2918-4048-8786-6E977220F27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2665" y="4029054"/>
            <a:ext cx="1504820" cy="1504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1;p4">
            <a:extLst>
              <a:ext uri="{FF2B5EF4-FFF2-40B4-BE49-F238E27FC236}">
                <a16:creationId xmlns:a16="http://schemas.microsoft.com/office/drawing/2014/main" id="{3F034D2D-6FFC-FFC3-F0DB-626CFBF8453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94728" y="4053710"/>
            <a:ext cx="1504821" cy="150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8;p4">
            <a:extLst>
              <a:ext uri="{FF2B5EF4-FFF2-40B4-BE49-F238E27FC236}">
                <a16:creationId xmlns:a16="http://schemas.microsoft.com/office/drawing/2014/main" id="{BF60A5F6-BE98-6C04-4624-F21C0E3D9CE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75844" y="4053710"/>
            <a:ext cx="1504820" cy="1504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5;p4">
            <a:extLst>
              <a:ext uri="{FF2B5EF4-FFF2-40B4-BE49-F238E27FC236}">
                <a16:creationId xmlns:a16="http://schemas.microsoft.com/office/drawing/2014/main" id="{FA3CFC7F-DBF3-D61C-3DEC-4D0ABCF41A1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028784" y="4104618"/>
            <a:ext cx="1504820" cy="1504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2;p4">
            <a:extLst>
              <a:ext uri="{FF2B5EF4-FFF2-40B4-BE49-F238E27FC236}">
                <a16:creationId xmlns:a16="http://schemas.microsoft.com/office/drawing/2014/main" id="{E684D201-487B-4321-CE0B-2D68B85468E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620323" y="4178392"/>
            <a:ext cx="1341329" cy="143942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Object 81">
            <a:extLst>
              <a:ext uri="{FF2B5EF4-FFF2-40B4-BE49-F238E27FC236}">
                <a16:creationId xmlns:a16="http://schemas.microsoft.com/office/drawing/2014/main" id="{2FD098D1-2DC1-F680-1444-01B69810E077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</a:t>
            </a:r>
            <a:r>
              <a:rPr lang="en-US" altLang="ko-KR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1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2590E7-025C-5B28-6E0C-C9055F365386}"/>
              </a:ext>
            </a:extLst>
          </p:cNvPr>
          <p:cNvCxnSpPr>
            <a:cxnSpLocks/>
          </p:cNvCxnSpPr>
          <p:nvPr/>
        </p:nvCxnSpPr>
        <p:spPr>
          <a:xfrm>
            <a:off x="5405964" y="1257300"/>
            <a:ext cx="10215036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0;p2">
            <a:extLst>
              <a:ext uri="{FF2B5EF4-FFF2-40B4-BE49-F238E27FC236}">
                <a16:creationId xmlns:a16="http://schemas.microsoft.com/office/drawing/2014/main" id="{5EF1979D-60FD-A874-1A25-9E592DBF9661}"/>
              </a:ext>
            </a:extLst>
          </p:cNvPr>
          <p:cNvSpPr txBox="1"/>
          <p:nvPr/>
        </p:nvSpPr>
        <p:spPr>
          <a:xfrm>
            <a:off x="1058101" y="8052295"/>
            <a:ext cx="1606565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Arial"/>
              </a:rPr>
              <a:t>Project 수행의 의의를 살리기 위하여</a:t>
            </a:r>
            <a:endParaRPr sz="2800" dirty="0">
              <a:solidFill>
                <a:srgbClr val="787878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Arial"/>
              </a:rPr>
              <a:t>데이터 수집, 데이터 </a:t>
            </a:r>
            <a:r>
              <a:rPr lang="ko-KR" sz="2800" dirty="0" err="1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Arial"/>
              </a:rPr>
              <a:t>전처리</a:t>
            </a:r>
            <a:r>
              <a:rPr lang="ko-KR" sz="28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Arial"/>
              </a:rPr>
              <a:t>, 데이터 시각화, 데이터 모델링, 자료 작성까지 전체 과정에 대하여</a:t>
            </a:r>
            <a:endParaRPr sz="2800" dirty="0">
              <a:solidFill>
                <a:srgbClr val="787878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Arial"/>
              </a:rPr>
              <a:t>모든 조원들이 각 </a:t>
            </a:r>
            <a:r>
              <a:rPr lang="ko-KR" sz="2800" dirty="0" err="1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Arial"/>
              </a:rPr>
              <a:t>Step을</a:t>
            </a:r>
            <a:r>
              <a:rPr lang="ko-KR" sz="28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Arial"/>
              </a:rPr>
              <a:t> 함께 진행하며 다음 </a:t>
            </a:r>
            <a:r>
              <a:rPr lang="ko-KR" sz="2800" dirty="0" err="1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Arial"/>
              </a:rPr>
              <a:t>Step으로</a:t>
            </a:r>
            <a:r>
              <a:rPr lang="ko-KR" sz="2800" dirty="0">
                <a:solidFill>
                  <a:srgbClr val="787878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  <a:sym typeface="Arial"/>
              </a:rPr>
              <a:t> 나아가며 프로젝트 진행</a:t>
            </a:r>
            <a:endParaRPr sz="2800" dirty="0">
              <a:solidFill>
                <a:srgbClr val="787878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9753600" y="6705787"/>
            <a:ext cx="757080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2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점포수</a:t>
            </a:r>
            <a:r>
              <a:rPr lang="ko-KR" altLang="en-US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데이터 제외 후  </a:t>
            </a:r>
            <a:r>
              <a:rPr lang="en-US" altLang="ko-KR" sz="32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RandomForest</a:t>
            </a:r>
            <a:r>
              <a:rPr lang="en-US" altLang="ko-KR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32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XGBoost</a:t>
            </a:r>
            <a:r>
              <a:rPr lang="en-US" altLang="ko-KR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LGBM Regression </a:t>
            </a:r>
            <a:r>
              <a:rPr lang="ko-KR" altLang="en-US" sz="32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진행 결과</a:t>
            </a:r>
            <a:endParaRPr lang="en-US" altLang="ko-KR" sz="32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49F5DE-1CBB-CDD5-1EDB-51D701449446}"/>
              </a:ext>
            </a:extLst>
          </p:cNvPr>
          <p:cNvCxnSpPr>
            <a:cxnSpLocks/>
          </p:cNvCxnSpPr>
          <p:nvPr/>
        </p:nvCxnSpPr>
        <p:spPr>
          <a:xfrm>
            <a:off x="10439400" y="7882875"/>
            <a:ext cx="6826745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10439400" y="8312884"/>
            <a:ext cx="6826745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3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개의 모델 모두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에 가까운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값을 가지는 매우 좋은 성능을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Feature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들의 중요도도 </a:t>
            </a:r>
            <a:r>
              <a:rPr lang="ko-KR" altLang="en-US" sz="20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점포수</a:t>
            </a:r>
            <a:r>
              <a:rPr lang="ko-KR" altLang="en-US" sz="20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포함한 데이터보다 고르게 분포하는 결과를 보여줌</a:t>
            </a:r>
            <a:endParaRPr lang="en-US" altLang="ko-KR" sz="20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r"/>
            <a:endParaRPr lang="en-US" altLang="ko-KR" sz="20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5" name="그림 2">
            <a:extLst>
              <a:ext uri="{FF2B5EF4-FFF2-40B4-BE49-F238E27FC236}">
                <a16:creationId xmlns:a16="http://schemas.microsoft.com/office/drawing/2014/main" id="{91FEC8E8-5F9D-61A1-9FC9-477DA8AFA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90" y="2379812"/>
            <a:ext cx="4723029" cy="3128844"/>
          </a:xfrm>
          <a:prstGeom prst="rect">
            <a:avLst/>
          </a:prstGeom>
        </p:spPr>
      </p:pic>
      <p:pic>
        <p:nvPicPr>
          <p:cNvPr id="22" name="그림 25">
            <a:extLst>
              <a:ext uri="{FF2B5EF4-FFF2-40B4-BE49-F238E27FC236}">
                <a16:creationId xmlns:a16="http://schemas.microsoft.com/office/drawing/2014/main" id="{7B0559E4-D694-73A7-D127-30DC0CB63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520" y="2306649"/>
            <a:ext cx="4724312" cy="3135987"/>
          </a:xfrm>
          <a:prstGeom prst="rect">
            <a:avLst/>
          </a:prstGeom>
        </p:spPr>
      </p:pic>
      <p:pic>
        <p:nvPicPr>
          <p:cNvPr id="23" name="그림 27">
            <a:extLst>
              <a:ext uri="{FF2B5EF4-FFF2-40B4-BE49-F238E27FC236}">
                <a16:creationId xmlns:a16="http://schemas.microsoft.com/office/drawing/2014/main" id="{3E81AA67-D1FE-B590-F55F-5726AB376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420" y="2306649"/>
            <a:ext cx="4724312" cy="3005053"/>
          </a:xfrm>
          <a:prstGeom prst="rect">
            <a:avLst/>
          </a:prstGeom>
        </p:spPr>
      </p:pic>
      <p:grpSp>
        <p:nvGrpSpPr>
          <p:cNvPr id="24" name="그룹 1">
            <a:extLst>
              <a:ext uri="{FF2B5EF4-FFF2-40B4-BE49-F238E27FC236}">
                <a16:creationId xmlns:a16="http://schemas.microsoft.com/office/drawing/2014/main" id="{3786ABC2-8598-23D6-83AD-7DBBF66A60D9}"/>
              </a:ext>
            </a:extLst>
          </p:cNvPr>
          <p:cNvGrpSpPr/>
          <p:nvPr/>
        </p:nvGrpSpPr>
        <p:grpSpPr>
          <a:xfrm>
            <a:off x="2015332" y="5562393"/>
            <a:ext cx="2146394" cy="325341"/>
            <a:chOff x="1388985" y="3647264"/>
            <a:chExt cx="1563621" cy="235591"/>
          </a:xfrm>
        </p:grpSpPr>
        <p:sp>
          <p:nvSpPr>
            <p:cNvPr id="25" name="사각형: 둥근 모서리 31">
              <a:extLst>
                <a:ext uri="{FF2B5EF4-FFF2-40B4-BE49-F238E27FC236}">
                  <a16:creationId xmlns:a16="http://schemas.microsoft.com/office/drawing/2014/main" id="{8713CF00-3FFE-FFC2-7204-104F8E2D2D5E}"/>
                </a:ext>
              </a:extLst>
            </p:cNvPr>
            <p:cNvSpPr/>
            <p:nvPr/>
          </p:nvSpPr>
          <p:spPr>
            <a:xfrm>
              <a:off x="1388985" y="3647264"/>
              <a:ext cx="1563621" cy="235591"/>
            </a:xfrm>
            <a:prstGeom prst="roundRect">
              <a:avLst/>
            </a:prstGeom>
            <a:solidFill>
              <a:srgbClr val="00B05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32">
              <a:extLst>
                <a:ext uri="{FF2B5EF4-FFF2-40B4-BE49-F238E27FC236}">
                  <a16:creationId xmlns:a16="http://schemas.microsoft.com/office/drawing/2014/main" id="{E0A1060F-0FEB-4084-8DDE-9F300DA3295E}"/>
                </a:ext>
              </a:extLst>
            </p:cNvPr>
            <p:cNvSpPr/>
            <p:nvPr/>
          </p:nvSpPr>
          <p:spPr>
            <a:xfrm>
              <a:off x="1491726" y="3675157"/>
              <a:ext cx="1362024" cy="184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RandomForest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3">
            <a:extLst>
              <a:ext uri="{FF2B5EF4-FFF2-40B4-BE49-F238E27FC236}">
                <a16:creationId xmlns:a16="http://schemas.microsoft.com/office/drawing/2014/main" id="{ADF1E409-3C43-3015-F01F-8D5794AC3E39}"/>
              </a:ext>
            </a:extLst>
          </p:cNvPr>
          <p:cNvGrpSpPr/>
          <p:nvPr/>
        </p:nvGrpSpPr>
        <p:grpSpPr>
          <a:xfrm>
            <a:off x="6941349" y="5477246"/>
            <a:ext cx="2146394" cy="325341"/>
            <a:chOff x="4251425" y="4253684"/>
            <a:chExt cx="1563621" cy="235591"/>
          </a:xfrm>
        </p:grpSpPr>
        <p:sp>
          <p:nvSpPr>
            <p:cNvPr id="28" name="사각형: 둥근 모서리 34">
              <a:extLst>
                <a:ext uri="{FF2B5EF4-FFF2-40B4-BE49-F238E27FC236}">
                  <a16:creationId xmlns:a16="http://schemas.microsoft.com/office/drawing/2014/main" id="{285C5035-AC37-81F2-68A0-A4DB373BFE62}"/>
                </a:ext>
              </a:extLst>
            </p:cNvPr>
            <p:cNvSpPr/>
            <p:nvPr/>
          </p:nvSpPr>
          <p:spPr>
            <a:xfrm>
              <a:off x="4251425" y="4253684"/>
              <a:ext cx="1563621" cy="235591"/>
            </a:xfrm>
            <a:prstGeom prst="roundRect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35">
              <a:extLst>
                <a:ext uri="{FF2B5EF4-FFF2-40B4-BE49-F238E27FC236}">
                  <a16:creationId xmlns:a16="http://schemas.microsoft.com/office/drawing/2014/main" id="{DBD24117-15FD-7A38-BC41-32B9D65180E0}"/>
                </a:ext>
              </a:extLst>
            </p:cNvPr>
            <p:cNvSpPr/>
            <p:nvPr/>
          </p:nvSpPr>
          <p:spPr>
            <a:xfrm>
              <a:off x="4354166" y="4281577"/>
              <a:ext cx="1362024" cy="184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XGBoost</a:t>
              </a:r>
              <a:endParaRPr lang="ko-KR" altLang="en-US" sz="1600" dirty="0"/>
            </a:p>
          </p:txBody>
        </p:sp>
      </p:grpSp>
      <p:grpSp>
        <p:nvGrpSpPr>
          <p:cNvPr id="30" name="그룹 5">
            <a:extLst>
              <a:ext uri="{FF2B5EF4-FFF2-40B4-BE49-F238E27FC236}">
                <a16:creationId xmlns:a16="http://schemas.microsoft.com/office/drawing/2014/main" id="{AF1BAD7F-1C69-9260-14D9-70370CFB4AF5}"/>
              </a:ext>
            </a:extLst>
          </p:cNvPr>
          <p:cNvGrpSpPr/>
          <p:nvPr/>
        </p:nvGrpSpPr>
        <p:grpSpPr>
          <a:xfrm>
            <a:off x="11860803" y="5477246"/>
            <a:ext cx="2146394" cy="325341"/>
            <a:chOff x="7474195" y="4803602"/>
            <a:chExt cx="1563621" cy="235591"/>
          </a:xfrm>
        </p:grpSpPr>
        <p:sp>
          <p:nvSpPr>
            <p:cNvPr id="31" name="사각형: 둥근 모서리 37">
              <a:extLst>
                <a:ext uri="{FF2B5EF4-FFF2-40B4-BE49-F238E27FC236}">
                  <a16:creationId xmlns:a16="http://schemas.microsoft.com/office/drawing/2014/main" id="{F1E3C234-B3E4-1358-BD3D-967759B95493}"/>
                </a:ext>
              </a:extLst>
            </p:cNvPr>
            <p:cNvSpPr/>
            <p:nvPr/>
          </p:nvSpPr>
          <p:spPr>
            <a:xfrm>
              <a:off x="7474195" y="4803602"/>
              <a:ext cx="1563621" cy="235591"/>
            </a:xfrm>
            <a:prstGeom prst="roundRect">
              <a:avLst/>
            </a:prstGeom>
            <a:solidFill>
              <a:srgbClr val="66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8">
              <a:extLst>
                <a:ext uri="{FF2B5EF4-FFF2-40B4-BE49-F238E27FC236}">
                  <a16:creationId xmlns:a16="http://schemas.microsoft.com/office/drawing/2014/main" id="{6EAA0A60-0D41-F691-6F75-6ABE494CE4A8}"/>
                </a:ext>
              </a:extLst>
            </p:cNvPr>
            <p:cNvSpPr/>
            <p:nvPr/>
          </p:nvSpPr>
          <p:spPr>
            <a:xfrm>
              <a:off x="7576936" y="4831495"/>
              <a:ext cx="1362024" cy="1842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LightGBM</a:t>
              </a:r>
              <a:endParaRPr lang="ko-KR" altLang="en-US" dirty="0"/>
            </a:p>
          </p:txBody>
        </p:sp>
      </p:grpSp>
      <p:graphicFrame>
        <p:nvGraphicFramePr>
          <p:cNvPr id="33" name="Google Shape;874;p38">
            <a:extLst>
              <a:ext uri="{FF2B5EF4-FFF2-40B4-BE49-F238E27FC236}">
                <a16:creationId xmlns:a16="http://schemas.microsoft.com/office/drawing/2014/main" id="{7C5451BF-F047-43C2-84E2-317727AD37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081874"/>
              </p:ext>
            </p:extLst>
          </p:nvPr>
        </p:nvGraphicFramePr>
        <p:xfrm>
          <a:off x="1752600" y="7297392"/>
          <a:ext cx="7507621" cy="1831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080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2000" b="0" i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5150" marR="65150" marT="32575" marB="3257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rgbClr val="494429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점포수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데이터 포함</a:t>
                      </a:r>
                    </a:p>
                  </a:txBody>
                  <a:tcPr marL="65150" marR="65150" marT="32575" marB="3257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rgbClr val="494429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RandomForest</a:t>
                      </a:r>
                      <a:r>
                        <a:rPr lang="ko-KR" altLang="en-US" sz="20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20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RMSE</a:t>
                      </a:r>
                      <a:endParaRPr lang="ko-KR" altLang="en-US" sz="20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marL="65150" marR="65150" marT="32575" marB="3257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2000" b="0" i="0" u="none" strike="noStrike" cap="none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Arial"/>
                        </a:rPr>
                        <a:t>0.1239</a:t>
                      </a:r>
                      <a:endParaRPr lang="en-US" altLang="ko-KR" sz="2000" b="0" i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5150" marR="65150" marT="32575" marB="3257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XGBoost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RMSE</a:t>
                      </a:r>
                      <a:endParaRPr lang="ko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0" marR="65150" marT="32575" marB="3257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Arial"/>
                        </a:rPr>
                        <a:t>0.1247</a:t>
                      </a:r>
                      <a:endParaRPr lang="en-US" altLang="ko-KR" sz="2000" b="0" i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5150" marR="65150" marT="32575" marB="3257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LightGBM</a:t>
                      </a:r>
                      <a:r>
                        <a:rPr lang="ko-KR" altLang="en-US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0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RMSE</a:t>
                      </a:r>
                      <a:endParaRPr lang="ko-KR" altLang="en-US" sz="20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65150" marR="65150" marT="32575" marB="32575" anchor="ctr"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  <a:sym typeface="Arial"/>
                        </a:rPr>
                        <a:t>0.1232</a:t>
                      </a:r>
                      <a:endParaRPr lang="en-US" altLang="ko-KR" sz="2000" b="0" i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5150" marR="65150" marT="32575" marB="3257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28575" cap="flat" cmpd="sng">
                      <a:solidFill>
                        <a:srgbClr val="FF0066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4" name="Google Shape;853;p37">
            <a:extLst>
              <a:ext uri="{FF2B5EF4-FFF2-40B4-BE49-F238E27FC236}">
                <a16:creationId xmlns:a16="http://schemas.microsoft.com/office/drawing/2014/main" id="{A14DEC8F-6DAA-40C5-9E0F-3BCBAA1194A0}"/>
              </a:ext>
            </a:extLst>
          </p:cNvPr>
          <p:cNvGrpSpPr/>
          <p:nvPr/>
        </p:nvGrpSpPr>
        <p:grpSpPr>
          <a:xfrm>
            <a:off x="15485615" y="2761058"/>
            <a:ext cx="2802385" cy="735298"/>
            <a:chOff x="8769986" y="912597"/>
            <a:chExt cx="1524679" cy="400050"/>
          </a:xfrm>
        </p:grpSpPr>
        <p:sp>
          <p:nvSpPr>
            <p:cNvPr id="35" name="Google Shape;854;p37">
              <a:extLst>
                <a:ext uri="{FF2B5EF4-FFF2-40B4-BE49-F238E27FC236}">
                  <a16:creationId xmlns:a16="http://schemas.microsoft.com/office/drawing/2014/main" id="{B244B792-A7B7-4023-B00D-0E15FF804E76}"/>
                </a:ext>
              </a:extLst>
            </p:cNvPr>
            <p:cNvSpPr/>
            <p:nvPr/>
          </p:nvSpPr>
          <p:spPr>
            <a:xfrm rot="10800000">
              <a:off x="8870466" y="912597"/>
              <a:ext cx="1424199" cy="400050"/>
            </a:xfrm>
            <a:prstGeom prst="homePlate">
              <a:avLst>
                <a:gd name="adj" fmla="val 50000"/>
              </a:avLst>
            </a:prstGeom>
            <a:solidFill>
              <a:srgbClr val="688AFE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55;p37">
              <a:extLst>
                <a:ext uri="{FF2B5EF4-FFF2-40B4-BE49-F238E27FC236}">
                  <a16:creationId xmlns:a16="http://schemas.microsoft.com/office/drawing/2014/main" id="{DCFDE3D4-FE27-404B-9A55-6A216968E617}"/>
                </a:ext>
              </a:extLst>
            </p:cNvPr>
            <p:cNvSpPr txBox="1"/>
            <p:nvPr/>
          </p:nvSpPr>
          <p:spPr>
            <a:xfrm>
              <a:off x="8769986" y="960327"/>
              <a:ext cx="1424199" cy="2787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XG Boost</a:t>
              </a:r>
              <a:endPara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835;p36">
            <a:extLst>
              <a:ext uri="{FF2B5EF4-FFF2-40B4-BE49-F238E27FC236}">
                <a16:creationId xmlns:a16="http://schemas.microsoft.com/office/drawing/2014/main" id="{C9D79950-9B33-4726-94CA-CB5C4339647E}"/>
              </a:ext>
            </a:extLst>
          </p:cNvPr>
          <p:cNvGrpSpPr/>
          <p:nvPr/>
        </p:nvGrpSpPr>
        <p:grpSpPr>
          <a:xfrm>
            <a:off x="10783248" y="1893602"/>
            <a:ext cx="7504743" cy="735298"/>
            <a:chOff x="5822929" y="912597"/>
            <a:chExt cx="4083066" cy="400050"/>
          </a:xfrm>
        </p:grpSpPr>
        <p:sp>
          <p:nvSpPr>
            <p:cNvPr id="40" name="Google Shape;836;p36">
              <a:extLst>
                <a:ext uri="{FF2B5EF4-FFF2-40B4-BE49-F238E27FC236}">
                  <a16:creationId xmlns:a16="http://schemas.microsoft.com/office/drawing/2014/main" id="{EC2650FF-2333-4032-ABF6-60D6062F21D1}"/>
                </a:ext>
              </a:extLst>
            </p:cNvPr>
            <p:cNvSpPr/>
            <p:nvPr/>
          </p:nvSpPr>
          <p:spPr>
            <a:xfrm rot="10800000">
              <a:off x="8040401" y="912597"/>
              <a:ext cx="1865594" cy="400050"/>
            </a:xfrm>
            <a:prstGeom prst="homePlate">
              <a:avLst>
                <a:gd name="adj" fmla="val 50000"/>
              </a:avLst>
            </a:prstGeom>
            <a:solidFill>
              <a:srgbClr val="C2D59B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37;p36">
              <a:extLst>
                <a:ext uri="{FF2B5EF4-FFF2-40B4-BE49-F238E27FC236}">
                  <a16:creationId xmlns:a16="http://schemas.microsoft.com/office/drawing/2014/main" id="{A40E3383-019A-4D1C-822A-7461F992CC52}"/>
                </a:ext>
              </a:extLst>
            </p:cNvPr>
            <p:cNvSpPr txBox="1"/>
            <p:nvPr/>
          </p:nvSpPr>
          <p:spPr>
            <a:xfrm>
              <a:off x="5822928" y="960327"/>
              <a:ext cx="3973334" cy="278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871;p38">
            <a:extLst>
              <a:ext uri="{FF2B5EF4-FFF2-40B4-BE49-F238E27FC236}">
                <a16:creationId xmlns:a16="http://schemas.microsoft.com/office/drawing/2014/main" id="{CCBDBA11-D380-4CB2-9AF2-B4DB1B65346F}"/>
              </a:ext>
            </a:extLst>
          </p:cNvPr>
          <p:cNvGrpSpPr/>
          <p:nvPr/>
        </p:nvGrpSpPr>
        <p:grpSpPr>
          <a:xfrm>
            <a:off x="15468609" y="3713556"/>
            <a:ext cx="2819391" cy="735298"/>
            <a:chOff x="8372064" y="912597"/>
            <a:chExt cx="1533931" cy="400050"/>
          </a:xfrm>
        </p:grpSpPr>
        <p:sp>
          <p:nvSpPr>
            <p:cNvPr id="43" name="Google Shape;872;p38">
              <a:extLst>
                <a:ext uri="{FF2B5EF4-FFF2-40B4-BE49-F238E27FC236}">
                  <a16:creationId xmlns:a16="http://schemas.microsoft.com/office/drawing/2014/main" id="{66D48384-6E97-438C-8AC6-889D9A2708C1}"/>
                </a:ext>
              </a:extLst>
            </p:cNvPr>
            <p:cNvSpPr/>
            <p:nvPr/>
          </p:nvSpPr>
          <p:spPr>
            <a:xfrm rot="10800000">
              <a:off x="8481796" y="912597"/>
              <a:ext cx="1424199" cy="400050"/>
            </a:xfrm>
            <a:prstGeom prst="homePlate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73;p38">
              <a:extLst>
                <a:ext uri="{FF2B5EF4-FFF2-40B4-BE49-F238E27FC236}">
                  <a16:creationId xmlns:a16="http://schemas.microsoft.com/office/drawing/2014/main" id="{B1AD9316-6C2F-4055-8868-A3893946B565}"/>
                </a:ext>
              </a:extLst>
            </p:cNvPr>
            <p:cNvSpPr txBox="1"/>
            <p:nvPr/>
          </p:nvSpPr>
          <p:spPr>
            <a:xfrm>
              <a:off x="8372066" y="960327"/>
              <a:ext cx="1424200" cy="2787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Light GBM</a:t>
              </a:r>
              <a:endPara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95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03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MODELING</a:t>
            </a:r>
            <a:endParaRPr lang="en-US" b="1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37">
            <a:extLst>
              <a:ext uri="{FF2B5EF4-FFF2-40B4-BE49-F238E27FC236}">
                <a16:creationId xmlns:a16="http://schemas.microsoft.com/office/drawing/2014/main" id="{A5058848-47F9-8547-859B-FC3B3F920374}"/>
              </a:ext>
            </a:extLst>
          </p:cNvPr>
          <p:cNvSpPr txBox="1"/>
          <p:nvPr/>
        </p:nvSpPr>
        <p:spPr>
          <a:xfrm>
            <a:off x="5358596" y="2171700"/>
            <a:ext cx="757080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모델 선정 결과</a:t>
            </a:r>
            <a:endParaRPr lang="en-US" altLang="ko-KR" sz="48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Object 37">
            <a:extLst>
              <a:ext uri="{FF2B5EF4-FFF2-40B4-BE49-F238E27FC236}">
                <a16:creationId xmlns:a16="http://schemas.microsoft.com/office/drawing/2014/main" id="{3C6DCA63-9366-40F8-75C5-4458D40820FA}"/>
              </a:ext>
            </a:extLst>
          </p:cNvPr>
          <p:cNvSpPr txBox="1"/>
          <p:nvPr/>
        </p:nvSpPr>
        <p:spPr>
          <a:xfrm>
            <a:off x="2414011" y="5904269"/>
            <a:ext cx="13459974" cy="3908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점포수가 제외된 </a:t>
            </a:r>
            <a:r>
              <a:rPr lang="en-US" altLang="ko-KR" sz="24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DataSet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의 </a:t>
            </a:r>
            <a:r>
              <a:rPr lang="en-US" altLang="ko-KR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값이 </a:t>
            </a:r>
            <a:r>
              <a:rPr lang="ko-KR" altLang="en-US" sz="24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점포수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포함 </a:t>
            </a:r>
            <a:r>
              <a:rPr lang="en-US" altLang="ko-KR" sz="24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DataSet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보다 </a:t>
            </a:r>
            <a:r>
              <a:rPr lang="en-US" altLang="ko-KR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값이 높게 나옴</a:t>
            </a:r>
            <a:endParaRPr lang="en-US" altLang="ko-KR" sz="24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800" kern="0" spc="-100" dirty="0" err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점포수</a:t>
            </a:r>
            <a:r>
              <a:rPr lang="ko-KR" altLang="en-US" sz="2800" kern="0" spc="-10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포함한 </a:t>
            </a:r>
            <a:r>
              <a:rPr lang="en-US" altLang="ko-KR" sz="2800" kern="0" spc="-100" dirty="0" err="1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DataSet</a:t>
            </a:r>
            <a:r>
              <a:rPr lang="ko-KR" altLang="en-US" sz="2800" kern="0" spc="-100" dirty="0">
                <a:solidFill>
                  <a:srgbClr val="00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의 </a:t>
            </a:r>
            <a:r>
              <a:rPr lang="ko-KR" altLang="en-US" sz="28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모델이 약 </a:t>
            </a:r>
            <a:r>
              <a:rPr lang="en-US" altLang="ko-KR" sz="28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10</a:t>
            </a:r>
            <a:r>
              <a:rPr lang="ko-KR" altLang="en-US" sz="2800" b="1" kern="0" spc="-100" dirty="0">
                <a:solidFill>
                  <a:srgbClr val="FF000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배 좋은 성능을 보여주고 있음</a:t>
            </a:r>
            <a:endParaRPr lang="en-US" altLang="ko-KR" sz="28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endParaRPr lang="en-US" altLang="ko-KR" sz="2400" b="1" kern="0" spc="-100" dirty="0">
              <a:solidFill>
                <a:srgbClr val="FF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따라서</a:t>
            </a:r>
            <a:r>
              <a:rPr kumimoji="0" lang="en-US" altLang="ko-KR" sz="28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점포수가 포함된 </a:t>
            </a:r>
            <a:r>
              <a:rPr kumimoji="0" lang="en-US" altLang="ko-KR" sz="2800" b="0" i="0" u="none" strike="noStrike" kern="0" cap="none" spc="-1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DataSet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을 활용하기로 결정</a:t>
            </a:r>
            <a:endParaRPr kumimoji="0" lang="en-US" altLang="ko-KR" sz="2800" b="0" i="0" u="none" strike="noStrike" kern="0" cap="none" spc="-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endParaRPr lang="en-US" altLang="ko-KR" sz="24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그 중에서도 </a:t>
            </a:r>
            <a:r>
              <a:rPr lang="en-US" altLang="ko-KR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RMSE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수치가 가장 좋은 </a:t>
            </a:r>
            <a:r>
              <a:rPr lang="en-US" altLang="ko-KR" sz="24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RandomForest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모델을 적용하는 것이 타당하다고 판단</a:t>
            </a:r>
            <a:endParaRPr lang="en-US" altLang="ko-KR" sz="24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4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en-US" altLang="ko-KR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-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en-US" altLang="ko-KR" sz="24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XGBoost</a:t>
            </a:r>
            <a:r>
              <a:rPr lang="en-US" altLang="ko-KR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 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와 </a:t>
            </a:r>
            <a:r>
              <a:rPr lang="en-US" altLang="ko-KR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LGBM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의 경우 두 모델 다 수치가 </a:t>
            </a:r>
            <a:r>
              <a:rPr lang="en-US" altLang="ko-KR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0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에 가까운 좋은 성능의 모델이나 데이터 개수가 </a:t>
            </a:r>
            <a:r>
              <a:rPr lang="en-US" altLang="ko-KR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3033</a:t>
            </a:r>
            <a:r>
              <a:rPr lang="ko-KR" altLang="en-US" sz="24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개로 많은 양이 아니라는 것을 고려하여 적합한 모델이 아니라고 판단</a:t>
            </a:r>
            <a:endParaRPr lang="en-US" altLang="ko-KR" sz="24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400" b="1" kern="0" spc="-100" dirty="0">
              <a:solidFill>
                <a:srgbClr val="FF000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aphicFrame>
        <p:nvGraphicFramePr>
          <p:cNvPr id="2" name="표 26">
            <a:extLst>
              <a:ext uri="{FF2B5EF4-FFF2-40B4-BE49-F238E27FC236}">
                <a16:creationId xmlns:a16="http://schemas.microsoft.com/office/drawing/2014/main" id="{710FBF65-5714-DFA6-00E8-D1E82BFAF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6697"/>
              </p:ext>
            </p:extLst>
          </p:nvPr>
        </p:nvGraphicFramePr>
        <p:xfrm>
          <a:off x="4338313" y="3313469"/>
          <a:ext cx="9611371" cy="204865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948954">
                  <a:extLst>
                    <a:ext uri="{9D8B030D-6E8A-4147-A177-3AD203B41FA5}">
                      <a16:colId xmlns:a16="http://schemas.microsoft.com/office/drawing/2014/main" val="1469380550"/>
                    </a:ext>
                  </a:extLst>
                </a:gridCol>
                <a:gridCol w="2220805">
                  <a:extLst>
                    <a:ext uri="{9D8B030D-6E8A-4147-A177-3AD203B41FA5}">
                      <a16:colId xmlns:a16="http://schemas.microsoft.com/office/drawing/2014/main" val="583872854"/>
                    </a:ext>
                  </a:extLst>
                </a:gridCol>
                <a:gridCol w="2220807">
                  <a:extLst>
                    <a:ext uri="{9D8B030D-6E8A-4147-A177-3AD203B41FA5}">
                      <a16:colId xmlns:a16="http://schemas.microsoft.com/office/drawing/2014/main" val="2478248834"/>
                    </a:ext>
                  </a:extLst>
                </a:gridCol>
                <a:gridCol w="2220805">
                  <a:extLst>
                    <a:ext uri="{9D8B030D-6E8A-4147-A177-3AD203B41FA5}">
                      <a16:colId xmlns:a16="http://schemas.microsoft.com/office/drawing/2014/main" val="1392550813"/>
                    </a:ext>
                  </a:extLst>
                </a:gridCol>
              </a:tblGrid>
              <a:tr h="512163">
                <a:tc rowSpan="2">
                  <a:txBody>
                    <a:bodyPr/>
                    <a:lstStyle/>
                    <a:p>
                      <a:pPr latinLnBrk="1"/>
                      <a:endParaRPr lang="ko-KR" altLang="en-US" sz="24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RMSE</a:t>
                      </a:r>
                      <a:endParaRPr lang="ko-KR" alt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48989"/>
                  </a:ext>
                </a:extLst>
              </a:tr>
              <a:tr h="512163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4E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RandomForest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XGBoost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LGBM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523012"/>
                  </a:ext>
                </a:extLst>
              </a:tr>
              <a:tr h="5121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 err="1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점포수</a:t>
                      </a:r>
                      <a:r>
                        <a:rPr lang="ko-KR" altLang="en-US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제외 </a:t>
                      </a:r>
                      <a:r>
                        <a:rPr lang="en-US" altLang="ko-KR" sz="2000" b="1" i="0" dirty="0" err="1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DataSet</a:t>
                      </a:r>
                      <a:endParaRPr lang="ko-KR" alt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0.1249</a:t>
                      </a:r>
                      <a:endParaRPr lang="ko-KR" alt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0.1247</a:t>
                      </a:r>
                      <a:endParaRPr lang="ko-KR" alt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0.1232</a:t>
                      </a:r>
                      <a:endParaRPr lang="ko-KR" alt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73156"/>
                  </a:ext>
                </a:extLst>
              </a:tr>
              <a:tr h="5121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 err="1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점포수</a:t>
                      </a:r>
                      <a:r>
                        <a:rPr lang="ko-KR" altLang="en-US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 포함 </a:t>
                      </a:r>
                      <a:r>
                        <a:rPr lang="en-US" altLang="ko-KR" sz="2000" b="1" i="0" dirty="0" err="1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DataSet</a:t>
                      </a:r>
                      <a:endParaRPr lang="ko-KR" alt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0.0123</a:t>
                      </a:r>
                      <a:endParaRPr lang="ko-KR" alt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0.0183</a:t>
                      </a:r>
                      <a:endParaRPr lang="ko-KR" alt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0.0169</a:t>
                      </a:r>
                      <a:endParaRPr lang="ko-KR" alt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56245"/>
                  </a:ext>
                </a:extLst>
              </a:tr>
            </a:tbl>
          </a:graphicData>
        </a:graphic>
      </p:graphicFrame>
      <p:grpSp>
        <p:nvGrpSpPr>
          <p:cNvPr id="8" name="Google Shape;853;p37">
            <a:extLst>
              <a:ext uri="{FF2B5EF4-FFF2-40B4-BE49-F238E27FC236}">
                <a16:creationId xmlns:a16="http://schemas.microsoft.com/office/drawing/2014/main" id="{6506C480-6548-4EFE-9E71-7D30CA258E16}"/>
              </a:ext>
            </a:extLst>
          </p:cNvPr>
          <p:cNvGrpSpPr/>
          <p:nvPr/>
        </p:nvGrpSpPr>
        <p:grpSpPr>
          <a:xfrm>
            <a:off x="15485615" y="2761058"/>
            <a:ext cx="2802385" cy="735298"/>
            <a:chOff x="8769986" y="912597"/>
            <a:chExt cx="1524679" cy="400050"/>
          </a:xfrm>
        </p:grpSpPr>
        <p:sp>
          <p:nvSpPr>
            <p:cNvPr id="9" name="Google Shape;854;p37">
              <a:extLst>
                <a:ext uri="{FF2B5EF4-FFF2-40B4-BE49-F238E27FC236}">
                  <a16:creationId xmlns:a16="http://schemas.microsoft.com/office/drawing/2014/main" id="{9F65F35F-F473-4D3C-B9C4-6EDBCE3F05D4}"/>
                </a:ext>
              </a:extLst>
            </p:cNvPr>
            <p:cNvSpPr/>
            <p:nvPr/>
          </p:nvSpPr>
          <p:spPr>
            <a:xfrm rot="10800000">
              <a:off x="8870466" y="912597"/>
              <a:ext cx="1424199" cy="400050"/>
            </a:xfrm>
            <a:prstGeom prst="homePlate">
              <a:avLst>
                <a:gd name="adj" fmla="val 50000"/>
              </a:avLst>
            </a:prstGeom>
            <a:solidFill>
              <a:srgbClr val="688AFE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55;p37">
              <a:extLst>
                <a:ext uri="{FF2B5EF4-FFF2-40B4-BE49-F238E27FC236}">
                  <a16:creationId xmlns:a16="http://schemas.microsoft.com/office/drawing/2014/main" id="{B104DCF6-36F6-4688-B85D-E3CE2B8AAD34}"/>
                </a:ext>
              </a:extLst>
            </p:cNvPr>
            <p:cNvSpPr txBox="1"/>
            <p:nvPr/>
          </p:nvSpPr>
          <p:spPr>
            <a:xfrm>
              <a:off x="8769986" y="960327"/>
              <a:ext cx="1424199" cy="2787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XG Boost</a:t>
              </a:r>
              <a:endPara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835;p36">
            <a:extLst>
              <a:ext uri="{FF2B5EF4-FFF2-40B4-BE49-F238E27FC236}">
                <a16:creationId xmlns:a16="http://schemas.microsoft.com/office/drawing/2014/main" id="{7942713F-F476-437B-9B4A-70DEA96AD3E5}"/>
              </a:ext>
            </a:extLst>
          </p:cNvPr>
          <p:cNvGrpSpPr/>
          <p:nvPr/>
        </p:nvGrpSpPr>
        <p:grpSpPr>
          <a:xfrm>
            <a:off x="10783248" y="1893602"/>
            <a:ext cx="7504743" cy="735298"/>
            <a:chOff x="5822929" y="912597"/>
            <a:chExt cx="4083066" cy="400050"/>
          </a:xfrm>
        </p:grpSpPr>
        <p:sp>
          <p:nvSpPr>
            <p:cNvPr id="12" name="Google Shape;836;p36">
              <a:extLst>
                <a:ext uri="{FF2B5EF4-FFF2-40B4-BE49-F238E27FC236}">
                  <a16:creationId xmlns:a16="http://schemas.microsoft.com/office/drawing/2014/main" id="{902B98FA-9561-4AB9-A242-234211842E3A}"/>
                </a:ext>
              </a:extLst>
            </p:cNvPr>
            <p:cNvSpPr/>
            <p:nvPr/>
          </p:nvSpPr>
          <p:spPr>
            <a:xfrm rot="10800000">
              <a:off x="8040401" y="912597"/>
              <a:ext cx="1865594" cy="400050"/>
            </a:xfrm>
            <a:prstGeom prst="homePlate">
              <a:avLst>
                <a:gd name="adj" fmla="val 50000"/>
              </a:avLst>
            </a:prstGeom>
            <a:solidFill>
              <a:srgbClr val="C2D59B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37;p36">
              <a:extLst>
                <a:ext uri="{FF2B5EF4-FFF2-40B4-BE49-F238E27FC236}">
                  <a16:creationId xmlns:a16="http://schemas.microsoft.com/office/drawing/2014/main" id="{079E76F0-3DFC-42D3-906D-F2C545973939}"/>
                </a:ext>
              </a:extLst>
            </p:cNvPr>
            <p:cNvSpPr txBox="1"/>
            <p:nvPr/>
          </p:nvSpPr>
          <p:spPr>
            <a:xfrm>
              <a:off x="5822928" y="960327"/>
              <a:ext cx="3973334" cy="278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871;p38">
            <a:extLst>
              <a:ext uri="{FF2B5EF4-FFF2-40B4-BE49-F238E27FC236}">
                <a16:creationId xmlns:a16="http://schemas.microsoft.com/office/drawing/2014/main" id="{AEA08177-5216-47D2-B389-E799FC9EA429}"/>
              </a:ext>
            </a:extLst>
          </p:cNvPr>
          <p:cNvGrpSpPr/>
          <p:nvPr/>
        </p:nvGrpSpPr>
        <p:grpSpPr>
          <a:xfrm>
            <a:off x="15468609" y="3713556"/>
            <a:ext cx="2819391" cy="735298"/>
            <a:chOff x="8372064" y="912597"/>
            <a:chExt cx="1533931" cy="400050"/>
          </a:xfrm>
        </p:grpSpPr>
        <p:sp>
          <p:nvSpPr>
            <p:cNvPr id="15" name="Google Shape;872;p38">
              <a:extLst>
                <a:ext uri="{FF2B5EF4-FFF2-40B4-BE49-F238E27FC236}">
                  <a16:creationId xmlns:a16="http://schemas.microsoft.com/office/drawing/2014/main" id="{E76CB3FA-BC8C-402A-B4BE-CCA850BE9442}"/>
                </a:ext>
              </a:extLst>
            </p:cNvPr>
            <p:cNvSpPr/>
            <p:nvPr/>
          </p:nvSpPr>
          <p:spPr>
            <a:xfrm rot="10800000">
              <a:off x="8481796" y="912597"/>
              <a:ext cx="1424199" cy="400050"/>
            </a:xfrm>
            <a:prstGeom prst="homePlate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73;p38">
              <a:extLst>
                <a:ext uri="{FF2B5EF4-FFF2-40B4-BE49-F238E27FC236}">
                  <a16:creationId xmlns:a16="http://schemas.microsoft.com/office/drawing/2014/main" id="{E0267DE5-3CCE-4C2C-838D-AF242601A4AE}"/>
                </a:ext>
              </a:extLst>
            </p:cNvPr>
            <p:cNvSpPr txBox="1"/>
            <p:nvPr/>
          </p:nvSpPr>
          <p:spPr>
            <a:xfrm>
              <a:off x="8372066" y="960327"/>
              <a:ext cx="1424200" cy="2787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Light GBM</a:t>
              </a:r>
              <a:endPara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5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140"/>
          <p:cNvSpPr txBox="1"/>
          <p:nvPr/>
        </p:nvSpPr>
        <p:spPr>
          <a:xfrm>
            <a:off x="1981199" y="4603909"/>
            <a:ext cx="14325602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500" b="1" kern="0" spc="-2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서비스 및 결론</a:t>
            </a:r>
            <a:endParaRPr lang="en-US" sz="28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Object 140">
            <a:extLst>
              <a:ext uri="{FF2B5EF4-FFF2-40B4-BE49-F238E27FC236}">
                <a16:creationId xmlns:a16="http://schemas.microsoft.com/office/drawing/2014/main" id="{94EF4AB1-12F2-5E63-1336-3C078DE0F30B}"/>
              </a:ext>
            </a:extLst>
          </p:cNvPr>
          <p:cNvSpPr txBox="1"/>
          <p:nvPr/>
        </p:nvSpPr>
        <p:spPr>
          <a:xfrm>
            <a:off x="5867399" y="3128070"/>
            <a:ext cx="65532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0" b="1" kern="0" spc="-2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Chapter 04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CAEB72-1AA1-9A21-5AE3-18A3DFDEA534}"/>
              </a:ext>
            </a:extLst>
          </p:cNvPr>
          <p:cNvCxnSpPr>
            <a:cxnSpLocks/>
          </p:cNvCxnSpPr>
          <p:nvPr/>
        </p:nvCxnSpPr>
        <p:spPr>
          <a:xfrm>
            <a:off x="762000" y="800100"/>
            <a:ext cx="1661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64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0"/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dirty="0">
                <a:solidFill>
                  <a:srgbClr val="000000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  <a:sym typeface="Arial"/>
              </a:rPr>
              <a:t>서비스</a:t>
            </a:r>
            <a:endParaRPr sz="8000" b="1" dirty="0">
              <a:solidFill>
                <a:srgbClr val="000000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dirty="0">
                <a:solidFill>
                  <a:srgbClr val="4452FF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  <a:sym typeface="Arial"/>
              </a:rPr>
              <a:t>활용 방안</a:t>
            </a:r>
            <a:endParaRPr sz="1800" b="1" dirty="0">
              <a:solidFill>
                <a:schemeClr val="dk1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  <a:sym typeface="Arial"/>
            </a:endParaRPr>
          </a:p>
        </p:txBody>
      </p:sp>
      <p:cxnSp>
        <p:nvCxnSpPr>
          <p:cNvPr id="920" name="Google Shape;920;p40"/>
          <p:cNvCxnSpPr/>
          <p:nvPr/>
        </p:nvCxnSpPr>
        <p:spPr>
          <a:xfrm>
            <a:off x="4343400" y="1257300"/>
            <a:ext cx="11277600" cy="0"/>
          </a:xfrm>
          <a:prstGeom prst="straightConnector1">
            <a:avLst/>
          </a:prstGeom>
          <a:noFill/>
          <a:ln w="38100" cap="flat" cmpd="sng">
            <a:solidFill>
              <a:srgbClr val="4452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1" name="Google Shape;921;p40"/>
          <p:cNvSpPr/>
          <p:nvPr/>
        </p:nvSpPr>
        <p:spPr>
          <a:xfrm>
            <a:off x="2819400" y="4064081"/>
            <a:ext cx="12954000" cy="4356017"/>
          </a:xfrm>
          <a:prstGeom prst="roundRect">
            <a:avLst>
              <a:gd name="adj" fmla="val 16667"/>
            </a:avLst>
          </a:prstGeom>
          <a:solidFill>
            <a:srgbClr val="445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40"/>
          <p:cNvSpPr/>
          <p:nvPr/>
        </p:nvSpPr>
        <p:spPr>
          <a:xfrm>
            <a:off x="3048001" y="4225588"/>
            <a:ext cx="12552650" cy="40421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3" name="Google Shape;92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4276" y="4804044"/>
            <a:ext cx="2050754" cy="205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24893" y="4642266"/>
            <a:ext cx="2578537" cy="2578537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40"/>
          <p:cNvSpPr/>
          <p:nvPr/>
        </p:nvSpPr>
        <p:spPr>
          <a:xfrm>
            <a:off x="7568300" y="5678844"/>
            <a:ext cx="2578537" cy="1148589"/>
          </a:xfrm>
          <a:prstGeom prst="roundRect">
            <a:avLst>
              <a:gd name="adj" fmla="val 16667"/>
            </a:avLst>
          </a:prstGeom>
          <a:solidFill>
            <a:srgbClr val="445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6" name="Google Shape;926;p40"/>
          <p:cNvCxnSpPr/>
          <p:nvPr/>
        </p:nvCxnSpPr>
        <p:spPr>
          <a:xfrm>
            <a:off x="10287000" y="6213400"/>
            <a:ext cx="1414596" cy="0"/>
          </a:xfrm>
          <a:prstGeom prst="straightConnector1">
            <a:avLst/>
          </a:prstGeom>
          <a:noFill/>
          <a:ln w="63500" cap="flat" cmpd="sng">
            <a:solidFill>
              <a:srgbClr val="4A7DBA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27" name="Google Shape;927;p40"/>
          <p:cNvSpPr txBox="1"/>
          <p:nvPr/>
        </p:nvSpPr>
        <p:spPr>
          <a:xfrm>
            <a:off x="10439400" y="7075429"/>
            <a:ext cx="50245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최신데이터를 반영한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종로구 각 행정동 별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업종에 따른 매출 및 최적시간 등 추정 정보제공</a:t>
            </a:r>
            <a:endParaRPr/>
          </a:p>
        </p:txBody>
      </p:sp>
      <p:sp>
        <p:nvSpPr>
          <p:cNvPr id="928" name="Google Shape;928;p40"/>
          <p:cNvSpPr txBox="1"/>
          <p:nvPr/>
        </p:nvSpPr>
        <p:spPr>
          <a:xfrm>
            <a:off x="3200400" y="6990229"/>
            <a:ext cx="318272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수집된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유동인구 / 매출액 등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endParaRPr/>
          </a:p>
        </p:txBody>
      </p:sp>
      <p:cxnSp>
        <p:nvCxnSpPr>
          <p:cNvPr id="929" name="Google Shape;929;p40"/>
          <p:cNvCxnSpPr/>
          <p:nvPr/>
        </p:nvCxnSpPr>
        <p:spPr>
          <a:xfrm>
            <a:off x="6019800" y="6213400"/>
            <a:ext cx="1490796" cy="0"/>
          </a:xfrm>
          <a:prstGeom prst="straightConnector1">
            <a:avLst/>
          </a:prstGeom>
          <a:noFill/>
          <a:ln w="63500" cap="flat" cmpd="sng">
            <a:solidFill>
              <a:srgbClr val="4A7DBA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30" name="Google Shape;930;p40"/>
          <p:cNvSpPr txBox="1"/>
          <p:nvPr/>
        </p:nvSpPr>
        <p:spPr>
          <a:xfrm>
            <a:off x="7283823" y="5816918"/>
            <a:ext cx="318272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팝업스토어 / 이벤트 등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매출최적지 및 시간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예측모델</a:t>
            </a:r>
            <a:endParaRPr/>
          </a:p>
        </p:txBody>
      </p:sp>
      <p:sp>
        <p:nvSpPr>
          <p:cNvPr id="15" name="Object 81">
            <a:extLst>
              <a:ext uri="{FF2B5EF4-FFF2-40B4-BE49-F238E27FC236}">
                <a16:creationId xmlns:a16="http://schemas.microsoft.com/office/drawing/2014/main" id="{1E48ABEB-57DE-4DDE-BA9A-ADFA0400C625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04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9"/>
          <p:cNvSpPr/>
          <p:nvPr/>
        </p:nvSpPr>
        <p:spPr>
          <a:xfrm>
            <a:off x="1752600" y="3601359"/>
            <a:ext cx="14782800" cy="5961741"/>
          </a:xfrm>
          <a:prstGeom prst="roundRect">
            <a:avLst>
              <a:gd name="adj" fmla="val 16667"/>
            </a:avLst>
          </a:prstGeom>
          <a:solidFill>
            <a:srgbClr val="445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39"/>
          <p:cNvSpPr/>
          <p:nvPr/>
        </p:nvSpPr>
        <p:spPr>
          <a:xfrm>
            <a:off x="2037862" y="3813485"/>
            <a:ext cx="14324789" cy="55321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39"/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Arial"/>
              </a:rPr>
              <a:t>서비스</a:t>
            </a:r>
            <a:endParaRPr sz="8000" b="1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Arial"/>
              </a:rPr>
              <a:t>WORK-FLOW</a:t>
            </a:r>
            <a:endParaRPr sz="8000" b="1" dirty="0">
              <a:solidFill>
                <a:schemeClr val="dk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  <a:sym typeface="Calibri"/>
            </a:endParaRPr>
          </a:p>
        </p:txBody>
      </p:sp>
      <p:cxnSp>
        <p:nvCxnSpPr>
          <p:cNvPr id="887" name="Google Shape;887;p39"/>
          <p:cNvCxnSpPr/>
          <p:nvPr/>
        </p:nvCxnSpPr>
        <p:spPr>
          <a:xfrm>
            <a:off x="4343400" y="1257300"/>
            <a:ext cx="11277600" cy="0"/>
          </a:xfrm>
          <a:prstGeom prst="straightConnector1">
            <a:avLst/>
          </a:prstGeom>
          <a:noFill/>
          <a:ln w="38100" cap="flat" cmpd="sng">
            <a:solidFill>
              <a:srgbClr val="4452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8" name="Google Shape;888;p39"/>
          <p:cNvSpPr/>
          <p:nvPr/>
        </p:nvSpPr>
        <p:spPr>
          <a:xfrm>
            <a:off x="2980030" y="4942399"/>
            <a:ext cx="1609063" cy="881646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39" descr="서울열린데이터광장"/>
          <p:cNvPicPr preferRelativeResize="0"/>
          <p:nvPr/>
        </p:nvPicPr>
        <p:blipFill rotWithShape="1">
          <a:blip r:embed="rId3">
            <a:alphaModFix/>
          </a:blip>
          <a:srcRect r="77580"/>
          <a:stretch/>
        </p:blipFill>
        <p:spPr>
          <a:xfrm>
            <a:off x="3531503" y="5227858"/>
            <a:ext cx="617284" cy="500598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39"/>
          <p:cNvSpPr/>
          <p:nvPr/>
        </p:nvSpPr>
        <p:spPr>
          <a:xfrm>
            <a:off x="4853452" y="5350364"/>
            <a:ext cx="326571" cy="3200400"/>
          </a:xfrm>
          <a:prstGeom prst="rightBracket">
            <a:avLst>
              <a:gd name="adj" fmla="val 8333"/>
            </a:avLst>
          </a:prstGeom>
          <a:noFill/>
          <a:ln w="63500" cap="flat" cmpd="sng">
            <a:solidFill>
              <a:srgbClr val="445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1" name="Google Shape;891;p39"/>
          <p:cNvCxnSpPr/>
          <p:nvPr/>
        </p:nvCxnSpPr>
        <p:spPr>
          <a:xfrm>
            <a:off x="4790534" y="6843190"/>
            <a:ext cx="1635470" cy="0"/>
          </a:xfrm>
          <a:prstGeom prst="straightConnector1">
            <a:avLst/>
          </a:prstGeom>
          <a:noFill/>
          <a:ln w="63500" cap="flat" cmpd="sng">
            <a:solidFill>
              <a:srgbClr val="4452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2" name="Google Shape;892;p39"/>
          <p:cNvSpPr txBox="1"/>
          <p:nvPr/>
        </p:nvSpPr>
        <p:spPr>
          <a:xfrm>
            <a:off x="9444167" y="6714858"/>
            <a:ext cx="8418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T Sans Caption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PT Sans Caption"/>
                <a:ea typeface="PT Sans Caption"/>
                <a:cs typeface="PT Sans Caption"/>
                <a:sym typeface="PT Sans Caption"/>
              </a:rPr>
              <a:t>최종 모델</a:t>
            </a:r>
            <a:endParaRPr sz="1200" b="1" i="0" u="none" strike="noStrike" cap="none">
              <a:solidFill>
                <a:schemeClr val="lt1"/>
              </a:solidFill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sp>
        <p:nvSpPr>
          <p:cNvPr id="893" name="Google Shape;893;p39"/>
          <p:cNvSpPr txBox="1"/>
          <p:nvPr/>
        </p:nvSpPr>
        <p:spPr>
          <a:xfrm>
            <a:off x="2209800" y="4588364"/>
            <a:ext cx="31827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유동인구 데이터</a:t>
            </a:r>
            <a:endParaRPr/>
          </a:p>
        </p:txBody>
      </p:sp>
      <p:sp>
        <p:nvSpPr>
          <p:cNvPr id="894" name="Google Shape;894;p39"/>
          <p:cNvSpPr/>
          <p:nvPr/>
        </p:nvSpPr>
        <p:spPr>
          <a:xfrm>
            <a:off x="2980030" y="6420108"/>
            <a:ext cx="1609063" cy="881646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39" descr="서울열린데이터광장"/>
          <p:cNvPicPr preferRelativeResize="0"/>
          <p:nvPr/>
        </p:nvPicPr>
        <p:blipFill rotWithShape="1">
          <a:blip r:embed="rId3">
            <a:alphaModFix/>
          </a:blip>
          <a:srcRect r="77580"/>
          <a:stretch/>
        </p:blipFill>
        <p:spPr>
          <a:xfrm>
            <a:off x="3518686" y="6741558"/>
            <a:ext cx="617284" cy="500598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39"/>
          <p:cNvSpPr txBox="1"/>
          <p:nvPr/>
        </p:nvSpPr>
        <p:spPr>
          <a:xfrm>
            <a:off x="2246900" y="6066073"/>
            <a:ext cx="31827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매출 데이터</a:t>
            </a:r>
            <a:endParaRPr/>
          </a:p>
        </p:txBody>
      </p:sp>
      <p:sp>
        <p:nvSpPr>
          <p:cNvPr id="897" name="Google Shape;897;p39"/>
          <p:cNvSpPr/>
          <p:nvPr/>
        </p:nvSpPr>
        <p:spPr>
          <a:xfrm>
            <a:off x="2980030" y="7995654"/>
            <a:ext cx="1609063" cy="881646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Google Shape;898;p39" descr="서울열린데이터광장"/>
          <p:cNvPicPr preferRelativeResize="0"/>
          <p:nvPr/>
        </p:nvPicPr>
        <p:blipFill rotWithShape="1">
          <a:blip r:embed="rId3">
            <a:alphaModFix/>
          </a:blip>
          <a:srcRect r="77580"/>
          <a:stretch/>
        </p:blipFill>
        <p:spPr>
          <a:xfrm>
            <a:off x="3531503" y="8311832"/>
            <a:ext cx="617284" cy="500598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39"/>
          <p:cNvSpPr txBox="1"/>
          <p:nvPr/>
        </p:nvSpPr>
        <p:spPr>
          <a:xfrm>
            <a:off x="2209800" y="7641619"/>
            <a:ext cx="31827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기타 시설 데이터</a:t>
            </a:r>
            <a:endParaRPr/>
          </a:p>
        </p:txBody>
      </p:sp>
      <p:sp>
        <p:nvSpPr>
          <p:cNvPr id="900" name="Google Shape;900;p39"/>
          <p:cNvSpPr txBox="1"/>
          <p:nvPr/>
        </p:nvSpPr>
        <p:spPr>
          <a:xfrm>
            <a:off x="12991261" y="7948999"/>
            <a:ext cx="31827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예측값 도출</a:t>
            </a:r>
            <a:endParaRPr/>
          </a:p>
        </p:txBody>
      </p:sp>
      <p:pic>
        <p:nvPicPr>
          <p:cNvPr id="901" name="Google Shape;90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89303" y="6105608"/>
            <a:ext cx="1656493" cy="1656493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39"/>
          <p:cNvSpPr/>
          <p:nvPr/>
        </p:nvSpPr>
        <p:spPr>
          <a:xfrm>
            <a:off x="10523830" y="4745715"/>
            <a:ext cx="1609063" cy="881646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p39" descr="서울열린데이터광장"/>
          <p:cNvPicPr preferRelativeResize="0"/>
          <p:nvPr/>
        </p:nvPicPr>
        <p:blipFill rotWithShape="1">
          <a:blip r:embed="rId3">
            <a:alphaModFix/>
          </a:blip>
          <a:srcRect r="77580"/>
          <a:stretch/>
        </p:blipFill>
        <p:spPr>
          <a:xfrm>
            <a:off x="11075303" y="5031174"/>
            <a:ext cx="617284" cy="500598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39"/>
          <p:cNvSpPr txBox="1"/>
          <p:nvPr/>
        </p:nvSpPr>
        <p:spPr>
          <a:xfrm>
            <a:off x="9753600" y="4054964"/>
            <a:ext cx="318272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인구 데이터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 입력 데이터</a:t>
            </a:r>
            <a:endParaRPr/>
          </a:p>
        </p:txBody>
      </p:sp>
      <p:pic>
        <p:nvPicPr>
          <p:cNvPr id="905" name="Google Shape;9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9105738" y="6412791"/>
            <a:ext cx="1030099" cy="84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1379" y="5790304"/>
            <a:ext cx="1823577" cy="1823577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39"/>
          <p:cNvSpPr txBox="1"/>
          <p:nvPr/>
        </p:nvSpPr>
        <p:spPr>
          <a:xfrm>
            <a:off x="6456031" y="7720235"/>
            <a:ext cx="318272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RandomForest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학습모델</a:t>
            </a:r>
            <a:endParaRPr/>
          </a:p>
        </p:txBody>
      </p:sp>
      <p:sp>
        <p:nvSpPr>
          <p:cNvPr id="908" name="Google Shape;908;p39"/>
          <p:cNvSpPr txBox="1"/>
          <p:nvPr/>
        </p:nvSpPr>
        <p:spPr>
          <a:xfrm>
            <a:off x="4777295" y="6419055"/>
            <a:ext cx="20553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전처리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39"/>
          <p:cNvSpPr txBox="1"/>
          <p:nvPr/>
        </p:nvSpPr>
        <p:spPr>
          <a:xfrm>
            <a:off x="4779341" y="6962232"/>
            <a:ext cx="20553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병합</a:t>
            </a:r>
            <a:endParaRPr/>
          </a:p>
        </p:txBody>
      </p:sp>
      <p:pic>
        <p:nvPicPr>
          <p:cNvPr id="910" name="Google Shape;910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 flipH="1">
            <a:off x="11075303" y="5728456"/>
            <a:ext cx="432014" cy="43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94826" y="6250739"/>
            <a:ext cx="1609063" cy="1609063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39"/>
          <p:cNvSpPr txBox="1"/>
          <p:nvPr/>
        </p:nvSpPr>
        <p:spPr>
          <a:xfrm>
            <a:off x="9753600" y="7948999"/>
            <a:ext cx="31827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최종모델</a:t>
            </a:r>
            <a:endParaRPr/>
          </a:p>
        </p:txBody>
      </p:sp>
      <p:pic>
        <p:nvPicPr>
          <p:cNvPr id="913" name="Google Shape;91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2431547" y="6422241"/>
            <a:ext cx="1030099" cy="8418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Object 81">
            <a:extLst>
              <a:ext uri="{FF2B5EF4-FFF2-40B4-BE49-F238E27FC236}">
                <a16:creationId xmlns:a16="http://schemas.microsoft.com/office/drawing/2014/main" id="{90BE1573-F511-4A15-934D-28848F8177E2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04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1"/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r>
              <a:rPr lang="ko-KR" sz="8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</a:t>
            </a:r>
            <a:endParaRPr sz="8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>
                <a:solidFill>
                  <a:srgbClr val="4452FF"/>
                </a:solidFill>
                <a:latin typeface="Arial"/>
                <a:ea typeface="Arial"/>
                <a:cs typeface="Arial"/>
                <a:sym typeface="Arial"/>
              </a:rPr>
              <a:t>향후 분석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p41"/>
          <p:cNvCxnSpPr/>
          <p:nvPr/>
        </p:nvCxnSpPr>
        <p:spPr>
          <a:xfrm>
            <a:off x="5562600" y="1257300"/>
            <a:ext cx="10058400" cy="0"/>
          </a:xfrm>
          <a:prstGeom prst="straightConnector1">
            <a:avLst/>
          </a:prstGeom>
          <a:noFill/>
          <a:ln w="38100" cap="flat" cmpd="sng">
            <a:solidFill>
              <a:srgbClr val="4452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41"/>
          <p:cNvSpPr txBox="1"/>
          <p:nvPr/>
        </p:nvSpPr>
        <p:spPr>
          <a:xfrm>
            <a:off x="2010802" y="4573678"/>
            <a:ext cx="6909662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단기간 판매 매출 최적화 장소인 팝업스토어의 최적지 및 업종을 찾기 위해, 20</a:t>
            </a:r>
            <a:r>
              <a:rPr lang="en-US" alt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22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·1분기부터 2023·2분기 사이 </a:t>
            </a:r>
            <a:endParaRPr lang="en-US" altLang="ko-KR"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유동 인구를 반영한 매출 최적지 설정 예측 모델링을 진행</a:t>
            </a: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다양한 관점에서 데이터를 모델링 하기 위하여 각기 다른 3개의 </a:t>
            </a:r>
            <a:r>
              <a:rPr lang="ko-KR" sz="2000" b="1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DataSet을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 만들어서 모델링 진행</a:t>
            </a: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- 3개의 </a:t>
            </a:r>
            <a:r>
              <a:rPr lang="ko-KR" sz="2000" b="1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DataSet에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 대하여 </a:t>
            </a:r>
            <a:r>
              <a:rPr lang="ko-KR" sz="2000" b="1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원핫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 인코딩, </a:t>
            </a:r>
            <a:r>
              <a:rPr lang="ko-KR" sz="2000" b="1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Log변환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, Standard </a:t>
            </a:r>
            <a:r>
              <a:rPr lang="ko-KR" sz="2000" b="1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Scaling을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 활용하여 최적의 </a:t>
            </a:r>
            <a:r>
              <a:rPr lang="ko-KR" sz="2000" b="1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DataSet을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 찾기 위해 노력함</a:t>
            </a: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다양한 회귀 모델을 통해 최적의 모델을 찾으려 하였음</a:t>
            </a: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RMSE 수치가 가장 </a:t>
            </a:r>
            <a:r>
              <a:rPr lang="ko-KR" altLang="en-US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낮고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 수집한 데이터 개수에 적합한 </a:t>
            </a:r>
            <a:r>
              <a:rPr lang="ko-KR" sz="2000" b="1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RandomForest를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 모델을 적용하는 것이 타당하다고 판단</a:t>
            </a:r>
            <a:endParaRPr sz="2000" b="1" dirty="0">
              <a:solidFill>
                <a:srgbClr val="FF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</p:txBody>
      </p:sp>
      <p:sp>
        <p:nvSpPr>
          <p:cNvPr id="939" name="Google Shape;939;p41"/>
          <p:cNvSpPr txBox="1"/>
          <p:nvPr/>
        </p:nvSpPr>
        <p:spPr>
          <a:xfrm>
            <a:off x="3133833" y="3558015"/>
            <a:ext cx="143360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>
                <a:solidFill>
                  <a:srgbClr val="4452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al"/>
              </a:rPr>
              <a:t>결론</a:t>
            </a:r>
            <a:endParaRPr sz="3000" b="1">
              <a:solidFill>
                <a:srgbClr val="4452F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Arial"/>
            </a:endParaRPr>
          </a:p>
        </p:txBody>
      </p:sp>
      <p:cxnSp>
        <p:nvCxnSpPr>
          <p:cNvPr id="940" name="Google Shape;940;p41"/>
          <p:cNvCxnSpPr>
            <a:cxnSpLocks/>
          </p:cNvCxnSpPr>
          <p:nvPr/>
        </p:nvCxnSpPr>
        <p:spPr>
          <a:xfrm>
            <a:off x="2094880" y="4229100"/>
            <a:ext cx="2248520" cy="0"/>
          </a:xfrm>
          <a:prstGeom prst="straightConnector1">
            <a:avLst/>
          </a:prstGeom>
          <a:noFill/>
          <a:ln w="25400" cap="flat" cmpd="sng">
            <a:solidFill>
              <a:srgbClr val="688A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1" name="Google Shape;941;p41"/>
          <p:cNvSpPr txBox="1"/>
          <p:nvPr/>
        </p:nvSpPr>
        <p:spPr>
          <a:xfrm>
            <a:off x="2080438" y="3242884"/>
            <a:ext cx="5943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Arial"/>
              </a:rPr>
              <a:t>01</a:t>
            </a:r>
            <a:endParaRPr sz="1200" b="1">
              <a:solidFill>
                <a:schemeClr val="dk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  <a:sym typeface="Arial"/>
            </a:endParaRPr>
          </a:p>
        </p:txBody>
      </p:sp>
      <p:sp>
        <p:nvSpPr>
          <p:cNvPr id="942" name="Google Shape;942;p41"/>
          <p:cNvSpPr txBox="1"/>
          <p:nvPr/>
        </p:nvSpPr>
        <p:spPr>
          <a:xfrm>
            <a:off x="11049000" y="3562614"/>
            <a:ext cx="69873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4452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al"/>
              </a:rPr>
              <a:t>향후 분석</a:t>
            </a:r>
            <a:endParaRPr sz="3000" b="1" dirty="0">
              <a:solidFill>
                <a:srgbClr val="4452FF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Arial"/>
            </a:endParaRPr>
          </a:p>
        </p:txBody>
      </p:sp>
      <p:cxnSp>
        <p:nvCxnSpPr>
          <p:cNvPr id="943" name="Google Shape;943;p41"/>
          <p:cNvCxnSpPr>
            <a:cxnSpLocks/>
          </p:cNvCxnSpPr>
          <p:nvPr/>
        </p:nvCxnSpPr>
        <p:spPr>
          <a:xfrm>
            <a:off x="9813325" y="4229100"/>
            <a:ext cx="2943953" cy="0"/>
          </a:xfrm>
          <a:prstGeom prst="straightConnector1">
            <a:avLst/>
          </a:prstGeom>
          <a:noFill/>
          <a:ln w="25400" cap="flat" cmpd="sng">
            <a:solidFill>
              <a:srgbClr val="688A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4" name="Google Shape;944;p41"/>
          <p:cNvSpPr txBox="1"/>
          <p:nvPr/>
        </p:nvSpPr>
        <p:spPr>
          <a:xfrm>
            <a:off x="9785478" y="3242884"/>
            <a:ext cx="5943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Arial"/>
              </a:rPr>
              <a:t>02</a:t>
            </a:r>
            <a:endParaRPr sz="1200" b="1">
              <a:solidFill>
                <a:schemeClr val="dk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  <a:sym typeface="Arial"/>
            </a:endParaRPr>
          </a:p>
        </p:txBody>
      </p:sp>
      <p:sp>
        <p:nvSpPr>
          <p:cNvPr id="945" name="Google Shape;945;p41"/>
          <p:cNvSpPr txBox="1"/>
          <p:nvPr/>
        </p:nvSpPr>
        <p:spPr>
          <a:xfrm>
            <a:off x="9813325" y="4573678"/>
            <a:ext cx="6909662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매출데이터 분석의 특성 상 데이터의 시계열 흐름이 끊기지 않는 것이 중요한데 Covid – 19로 인해 흐름이 끊어졌음 </a:t>
            </a: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Covid – 19사태가 종식되고 다시 시계열 흐름에 맞는 데이터들이 쌓이면 더 좋은 모델이 될 수 있을 것이라고 판단됨 </a:t>
            </a:r>
            <a:endParaRPr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이에 더해 더 많은 </a:t>
            </a:r>
            <a:r>
              <a:rPr lang="ko-KR" sz="2000" b="1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Feature의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 데이터들이 같이 쌓이면 </a:t>
            </a: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많은 데이터양의 분석에 </a:t>
            </a:r>
            <a:r>
              <a:rPr lang="ko-KR" sz="2000" b="1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RandomForest모델보다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 유용한 </a:t>
            </a:r>
            <a:r>
              <a:rPr lang="ko-KR" sz="2000" b="1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XGBoost나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 </a:t>
            </a:r>
            <a:r>
              <a:rPr lang="ko-KR" sz="2000" b="1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LGBM모델</a:t>
            </a:r>
            <a:r>
              <a:rPr lang="ko-KR" sz="2000" b="1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 더 나아가 딥러닝 모델까지 활용하여 향상된 모델을 가질 수 있을 것이라고 판단됨</a:t>
            </a:r>
            <a:endParaRPr sz="2000" b="1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3" name="Object 81">
            <a:extLst>
              <a:ext uri="{FF2B5EF4-FFF2-40B4-BE49-F238E27FC236}">
                <a16:creationId xmlns:a16="http://schemas.microsoft.com/office/drawing/2014/main" id="{4334A254-06C5-4D6C-8DCA-8C2FF3A22325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04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140"/>
          <p:cNvSpPr txBox="1"/>
          <p:nvPr/>
        </p:nvSpPr>
        <p:spPr>
          <a:xfrm>
            <a:off x="1981199" y="4603909"/>
            <a:ext cx="14325602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500" b="1" kern="0" spc="-200" dirty="0" err="1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느낀점</a:t>
            </a:r>
            <a:endParaRPr lang="en-US" sz="28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Object 140">
            <a:extLst>
              <a:ext uri="{FF2B5EF4-FFF2-40B4-BE49-F238E27FC236}">
                <a16:creationId xmlns:a16="http://schemas.microsoft.com/office/drawing/2014/main" id="{94EF4AB1-12F2-5E63-1336-3C078DE0F30B}"/>
              </a:ext>
            </a:extLst>
          </p:cNvPr>
          <p:cNvSpPr txBox="1"/>
          <p:nvPr/>
        </p:nvSpPr>
        <p:spPr>
          <a:xfrm>
            <a:off x="5867399" y="3128070"/>
            <a:ext cx="65532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0" b="1" kern="0" spc="-2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Chapter 05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CAEB72-1AA1-9A21-5AE3-18A3DFDEA534}"/>
              </a:ext>
            </a:extLst>
          </p:cNvPr>
          <p:cNvCxnSpPr>
            <a:cxnSpLocks/>
          </p:cNvCxnSpPr>
          <p:nvPr/>
        </p:nvCxnSpPr>
        <p:spPr>
          <a:xfrm>
            <a:off x="762000" y="800100"/>
            <a:ext cx="1661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99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2"/>
          <p:cNvSpPr txBox="1"/>
          <p:nvPr/>
        </p:nvSpPr>
        <p:spPr>
          <a:xfrm>
            <a:off x="17604667" y="9678190"/>
            <a:ext cx="678677" cy="39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2"/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느낀점</a:t>
            </a:r>
            <a:endParaRPr sz="8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3" name="Google Shape;953;p42"/>
          <p:cNvCxnSpPr/>
          <p:nvPr/>
        </p:nvCxnSpPr>
        <p:spPr>
          <a:xfrm>
            <a:off x="5562600" y="1257300"/>
            <a:ext cx="10058400" cy="0"/>
          </a:xfrm>
          <a:prstGeom prst="straightConnector1">
            <a:avLst/>
          </a:prstGeom>
          <a:noFill/>
          <a:ln w="38100" cap="flat" cmpd="sng">
            <a:solidFill>
              <a:srgbClr val="4452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54" name="Google Shape;954;p42"/>
          <p:cNvGrpSpPr/>
          <p:nvPr/>
        </p:nvGrpSpPr>
        <p:grpSpPr>
          <a:xfrm>
            <a:off x="1981200" y="1866900"/>
            <a:ext cx="1518089" cy="1518089"/>
            <a:chOff x="3362329" y="1872811"/>
            <a:chExt cx="1899090" cy="1899090"/>
          </a:xfrm>
        </p:grpSpPr>
        <p:pic>
          <p:nvPicPr>
            <p:cNvPr id="955" name="Google Shape;955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62329" y="1872811"/>
              <a:ext cx="1899090" cy="1899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6" name="Google Shape;956;p42"/>
            <p:cNvSpPr txBox="1"/>
            <p:nvPr/>
          </p:nvSpPr>
          <p:spPr>
            <a:xfrm>
              <a:off x="3362329" y="3238499"/>
              <a:ext cx="1860161" cy="500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lt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Arial"/>
                </a:rPr>
                <a:t>김민서</a:t>
              </a:r>
              <a:endParaRPr sz="2000" b="1" dirty="0">
                <a:solidFill>
                  <a:schemeClr val="lt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al"/>
              </a:endParaRPr>
            </a:p>
          </p:txBody>
        </p:sp>
        <p:pic>
          <p:nvPicPr>
            <p:cNvPr id="957" name="Google Shape;957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57600" y="1943100"/>
              <a:ext cx="1309505" cy="13095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8" name="Google Shape;958;p42"/>
          <p:cNvGrpSpPr/>
          <p:nvPr/>
        </p:nvGrpSpPr>
        <p:grpSpPr>
          <a:xfrm>
            <a:off x="14255311" y="3543300"/>
            <a:ext cx="1518089" cy="1518089"/>
            <a:chOff x="3362329" y="1872811"/>
            <a:chExt cx="1899090" cy="1899090"/>
          </a:xfrm>
        </p:grpSpPr>
        <p:pic>
          <p:nvPicPr>
            <p:cNvPr id="959" name="Google Shape;959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62329" y="1872811"/>
              <a:ext cx="1899090" cy="1899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42"/>
            <p:cNvSpPr txBox="1"/>
            <p:nvPr/>
          </p:nvSpPr>
          <p:spPr>
            <a:xfrm>
              <a:off x="3362329" y="3238499"/>
              <a:ext cx="1860161" cy="500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lt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Arial"/>
                </a:rPr>
                <a:t>김창현</a:t>
              </a:r>
              <a:endParaRPr sz="2000" b="1" dirty="0">
                <a:solidFill>
                  <a:schemeClr val="lt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al"/>
              </a:endParaRPr>
            </a:p>
          </p:txBody>
        </p:sp>
      </p:grpSp>
      <p:grpSp>
        <p:nvGrpSpPr>
          <p:cNvPr id="961" name="Google Shape;961;p42"/>
          <p:cNvGrpSpPr/>
          <p:nvPr/>
        </p:nvGrpSpPr>
        <p:grpSpPr>
          <a:xfrm>
            <a:off x="1981200" y="5143500"/>
            <a:ext cx="1518089" cy="1518089"/>
            <a:chOff x="3362329" y="1872811"/>
            <a:chExt cx="1899090" cy="1899090"/>
          </a:xfrm>
        </p:grpSpPr>
        <p:pic>
          <p:nvPicPr>
            <p:cNvPr id="962" name="Google Shape;962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62329" y="1872811"/>
              <a:ext cx="1899090" cy="1899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3" name="Google Shape;963;p42"/>
            <p:cNvSpPr txBox="1"/>
            <p:nvPr/>
          </p:nvSpPr>
          <p:spPr>
            <a:xfrm>
              <a:off x="3362329" y="3238499"/>
              <a:ext cx="1860161" cy="500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lt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Arial"/>
                </a:rPr>
                <a:t>강병욱</a:t>
              </a:r>
              <a:endParaRPr sz="2000" b="1" dirty="0">
                <a:solidFill>
                  <a:schemeClr val="lt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al"/>
              </a:endParaRPr>
            </a:p>
          </p:txBody>
        </p:sp>
      </p:grpSp>
      <p:grpSp>
        <p:nvGrpSpPr>
          <p:cNvPr id="964" name="Google Shape;964;p42"/>
          <p:cNvGrpSpPr/>
          <p:nvPr/>
        </p:nvGrpSpPr>
        <p:grpSpPr>
          <a:xfrm>
            <a:off x="14223935" y="6735782"/>
            <a:ext cx="1518089" cy="1518089"/>
            <a:chOff x="3362329" y="1872811"/>
            <a:chExt cx="1899090" cy="1899090"/>
          </a:xfrm>
        </p:grpSpPr>
        <p:pic>
          <p:nvPicPr>
            <p:cNvPr id="965" name="Google Shape;965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62329" y="1872811"/>
              <a:ext cx="1899090" cy="1899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6" name="Google Shape;966;p42"/>
            <p:cNvSpPr txBox="1"/>
            <p:nvPr/>
          </p:nvSpPr>
          <p:spPr>
            <a:xfrm>
              <a:off x="3362329" y="3238499"/>
              <a:ext cx="1860161" cy="500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lt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Arial"/>
                </a:rPr>
                <a:t>강현민</a:t>
              </a:r>
              <a:endParaRPr sz="2000" b="1" dirty="0">
                <a:solidFill>
                  <a:schemeClr val="lt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al"/>
              </a:endParaRPr>
            </a:p>
          </p:txBody>
        </p:sp>
      </p:grpSp>
      <p:grpSp>
        <p:nvGrpSpPr>
          <p:cNvPr id="967" name="Google Shape;967;p42"/>
          <p:cNvGrpSpPr/>
          <p:nvPr/>
        </p:nvGrpSpPr>
        <p:grpSpPr>
          <a:xfrm>
            <a:off x="1981200" y="8436369"/>
            <a:ext cx="1518089" cy="1518089"/>
            <a:chOff x="3362329" y="1872811"/>
            <a:chExt cx="1899090" cy="1899090"/>
          </a:xfrm>
        </p:grpSpPr>
        <p:pic>
          <p:nvPicPr>
            <p:cNvPr id="968" name="Google Shape;968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62329" y="1872811"/>
              <a:ext cx="1899090" cy="1899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9" name="Google Shape;969;p42"/>
            <p:cNvSpPr txBox="1"/>
            <p:nvPr/>
          </p:nvSpPr>
          <p:spPr>
            <a:xfrm>
              <a:off x="3362329" y="3238499"/>
              <a:ext cx="1860161" cy="500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 err="1">
                  <a:solidFill>
                    <a:schemeClr val="lt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  <a:sym typeface="Arial"/>
                </a:rPr>
                <a:t>박건원</a:t>
              </a:r>
              <a:endParaRPr sz="2000" b="1" dirty="0">
                <a:solidFill>
                  <a:schemeClr val="lt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sym typeface="Arial"/>
              </a:endParaRPr>
            </a:p>
          </p:txBody>
        </p:sp>
      </p:grpSp>
      <p:pic>
        <p:nvPicPr>
          <p:cNvPr id="970" name="Google Shape;97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90325" y="3638679"/>
            <a:ext cx="1047600" cy="10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4332" y="5215543"/>
            <a:ext cx="1047600" cy="10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443620" y="6809017"/>
            <a:ext cx="1047600" cy="10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23061" y="8527534"/>
            <a:ext cx="1047600" cy="104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4" name="Google Shape;974;p42"/>
          <p:cNvGrpSpPr/>
          <p:nvPr/>
        </p:nvGrpSpPr>
        <p:grpSpPr>
          <a:xfrm>
            <a:off x="3800469" y="1961389"/>
            <a:ext cx="10167446" cy="1320922"/>
            <a:chOff x="5181600" y="5446023"/>
            <a:chExt cx="7435820" cy="1145277"/>
          </a:xfrm>
        </p:grpSpPr>
        <p:sp>
          <p:nvSpPr>
            <p:cNvPr id="975" name="Google Shape;975;p42"/>
            <p:cNvSpPr/>
            <p:nvPr/>
          </p:nvSpPr>
          <p:spPr>
            <a:xfrm>
              <a:off x="5181600" y="5446023"/>
              <a:ext cx="7435820" cy="1145277"/>
            </a:xfrm>
            <a:prstGeom prst="wedgeRoundRectCallout">
              <a:avLst>
                <a:gd name="adj1" fmla="val -53204"/>
                <a:gd name="adj2" fmla="val -33779"/>
                <a:gd name="adj3" fmla="val 16667"/>
              </a:avLst>
            </a:prstGeom>
            <a:solidFill>
              <a:srgbClr val="445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5298141" y="5535150"/>
              <a:ext cx="7194177" cy="95899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2"/>
          <p:cNvGrpSpPr/>
          <p:nvPr/>
        </p:nvGrpSpPr>
        <p:grpSpPr>
          <a:xfrm>
            <a:off x="3794849" y="5314388"/>
            <a:ext cx="9763200" cy="1320922"/>
            <a:chOff x="5181600" y="5446023"/>
            <a:chExt cx="7435820" cy="1145277"/>
          </a:xfrm>
        </p:grpSpPr>
        <p:sp>
          <p:nvSpPr>
            <p:cNvPr id="978" name="Google Shape;978;p42"/>
            <p:cNvSpPr/>
            <p:nvPr/>
          </p:nvSpPr>
          <p:spPr>
            <a:xfrm>
              <a:off x="5181600" y="5446023"/>
              <a:ext cx="7435820" cy="1145277"/>
            </a:xfrm>
            <a:prstGeom prst="wedgeRoundRectCallout">
              <a:avLst>
                <a:gd name="adj1" fmla="val -53204"/>
                <a:gd name="adj2" fmla="val -33779"/>
                <a:gd name="adj3" fmla="val 16667"/>
              </a:avLst>
            </a:prstGeom>
            <a:solidFill>
              <a:srgbClr val="445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5298141" y="5535150"/>
              <a:ext cx="7194177" cy="95899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0" name="Google Shape;980;p42"/>
          <p:cNvGrpSpPr/>
          <p:nvPr/>
        </p:nvGrpSpPr>
        <p:grpSpPr>
          <a:xfrm>
            <a:off x="3800469" y="8607257"/>
            <a:ext cx="10689856" cy="1320922"/>
            <a:chOff x="5181600" y="5446023"/>
            <a:chExt cx="7435820" cy="1145277"/>
          </a:xfrm>
        </p:grpSpPr>
        <p:sp>
          <p:nvSpPr>
            <p:cNvPr id="981" name="Google Shape;981;p42"/>
            <p:cNvSpPr/>
            <p:nvPr/>
          </p:nvSpPr>
          <p:spPr>
            <a:xfrm>
              <a:off x="5181600" y="5446023"/>
              <a:ext cx="7435820" cy="1145277"/>
            </a:xfrm>
            <a:prstGeom prst="wedgeRoundRectCallout">
              <a:avLst>
                <a:gd name="adj1" fmla="val -53204"/>
                <a:gd name="adj2" fmla="val -33779"/>
                <a:gd name="adj3" fmla="val 16667"/>
              </a:avLst>
            </a:prstGeom>
            <a:solidFill>
              <a:srgbClr val="445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5298141" y="5535150"/>
              <a:ext cx="7194177" cy="95899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2"/>
          <p:cNvGrpSpPr/>
          <p:nvPr/>
        </p:nvGrpSpPr>
        <p:grpSpPr>
          <a:xfrm>
            <a:off x="4206044" y="3663965"/>
            <a:ext cx="9761871" cy="1320922"/>
            <a:chOff x="5181600" y="5446023"/>
            <a:chExt cx="7435820" cy="1145277"/>
          </a:xfrm>
        </p:grpSpPr>
        <p:sp>
          <p:nvSpPr>
            <p:cNvPr id="984" name="Google Shape;984;p42"/>
            <p:cNvSpPr/>
            <p:nvPr/>
          </p:nvSpPr>
          <p:spPr>
            <a:xfrm>
              <a:off x="5181600" y="5446023"/>
              <a:ext cx="7435820" cy="1145277"/>
            </a:xfrm>
            <a:prstGeom prst="wedgeRoundRectCallout">
              <a:avLst>
                <a:gd name="adj1" fmla="val 53131"/>
                <a:gd name="adj2" fmla="val -33779"/>
                <a:gd name="adj3" fmla="val 16667"/>
              </a:avLst>
            </a:prstGeom>
            <a:solidFill>
              <a:srgbClr val="445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5298141" y="5535150"/>
              <a:ext cx="7194177" cy="95899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42"/>
          <p:cNvGrpSpPr/>
          <p:nvPr/>
        </p:nvGrpSpPr>
        <p:grpSpPr>
          <a:xfrm>
            <a:off x="4206044" y="6904914"/>
            <a:ext cx="9657271" cy="1320922"/>
            <a:chOff x="5181600" y="5446023"/>
            <a:chExt cx="7435820" cy="1145277"/>
          </a:xfrm>
        </p:grpSpPr>
        <p:sp>
          <p:nvSpPr>
            <p:cNvPr id="987" name="Google Shape;987;p42"/>
            <p:cNvSpPr/>
            <p:nvPr/>
          </p:nvSpPr>
          <p:spPr>
            <a:xfrm>
              <a:off x="5181600" y="5446023"/>
              <a:ext cx="7435820" cy="1145277"/>
            </a:xfrm>
            <a:prstGeom prst="wedgeRoundRectCallout">
              <a:avLst>
                <a:gd name="adj1" fmla="val 53131"/>
                <a:gd name="adj2" fmla="val -33779"/>
                <a:gd name="adj3" fmla="val 16667"/>
              </a:avLst>
            </a:prstGeom>
            <a:solidFill>
              <a:srgbClr val="4452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5298141" y="5535150"/>
              <a:ext cx="7194177" cy="95899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9" name="Google Shape;989;p42"/>
          <p:cNvSpPr txBox="1"/>
          <p:nvPr/>
        </p:nvSpPr>
        <p:spPr>
          <a:xfrm>
            <a:off x="3893941" y="5499478"/>
            <a:ext cx="949985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잘한 점 :  다양한 형태의 데이터들을 전처리해 봄으로써 전처리과정이 익숙해졌습니다.</a:t>
            </a:r>
            <a:endParaRPr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- 아쉬운 점 :  더 다양한 피처들을 추가해 보지 못한 것이 아쉽습니다. </a:t>
            </a:r>
            <a:endParaRPr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990" name="Google Shape;990;p42"/>
          <p:cNvSpPr txBox="1"/>
          <p:nvPr/>
        </p:nvSpPr>
        <p:spPr>
          <a:xfrm>
            <a:off x="4419600" y="3831057"/>
            <a:ext cx="944463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데이터 분석을 하면서 나오는 결과 값에 집중하게 되어 초기에 설정한 목표를 놓칠 때가 있었고,  전처리 및 모델링 등의 과정을 거치면서도 설정한 목표를 계속 생각하는 것이 중요하다고 느꼈습니다. </a:t>
            </a:r>
            <a:endParaRPr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991" name="Google Shape;991;p42"/>
          <p:cNvSpPr txBox="1"/>
          <p:nvPr/>
        </p:nvSpPr>
        <p:spPr>
          <a:xfrm>
            <a:off x="4448763" y="7067969"/>
            <a:ext cx="934343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프로젝트 하면서 전처리 과정과 모델링 부분이 이론 공부했을 때 보다 좋은 공부가 되었고,  데이터를 분석해서 사용하는 판단여부를 정확하게 판단 하고자 데이터를 다양한 관점에서 생각해 보는 것도 중요하다고 느꼈습니다.</a:t>
            </a:r>
            <a:endParaRPr sz="2000" b="1">
              <a:solidFill>
                <a:schemeClr val="dk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</p:txBody>
      </p:sp>
      <p:sp>
        <p:nvSpPr>
          <p:cNvPr id="992" name="Google Shape;992;p42"/>
          <p:cNvSpPr txBox="1"/>
          <p:nvPr/>
        </p:nvSpPr>
        <p:spPr>
          <a:xfrm>
            <a:off x="4067607" y="2109391"/>
            <a:ext cx="979570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데이터를 수집하는 과정에서 설정한 주제에 적합한 데이터를 발굴하는 것에 어려움을 느꼈고, 데이터 분석가로서 어떤 값을 이상치로 보고 어떤 변수를 피처로 넣을지 등 다양한 판단 과정에 있어서 도메인 지식이 굉장히 중요함을 느꼈습니다.</a:t>
            </a:r>
            <a:endParaRPr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993" name="Google Shape;993;p42"/>
          <p:cNvSpPr txBox="1"/>
          <p:nvPr/>
        </p:nvSpPr>
        <p:spPr>
          <a:xfrm>
            <a:off x="4054836" y="8755259"/>
            <a:ext cx="100584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주제와 연관된 데이터라고 해도 작업에 쓸 수 있는 데이터인지 아닌지 판단하며 수집 및</a:t>
            </a:r>
            <a:endParaRPr sz="2000" b="1" dirty="0">
              <a:solidFill>
                <a:schemeClr val="dk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정리하는 것에 어려움을 느꼈고, 코로나라는 특수한 상황 때문에 수집한 데이터의 </a:t>
            </a:r>
            <a:endParaRPr sz="2000" b="1" dirty="0">
              <a:solidFill>
                <a:schemeClr val="dk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Arial"/>
                <a:sym typeface="Arial"/>
              </a:rPr>
              <a:t>많은 부분을 활용하지 못한 부분이 아쉽습니다.</a:t>
            </a:r>
            <a:endParaRPr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46" name="Object 81">
            <a:extLst>
              <a:ext uri="{FF2B5EF4-FFF2-40B4-BE49-F238E27FC236}">
                <a16:creationId xmlns:a16="http://schemas.microsoft.com/office/drawing/2014/main" id="{CA7769F1-A80A-49A2-9C0B-01032BE78AC3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05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4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140"/>
          <p:cNvSpPr txBox="1"/>
          <p:nvPr/>
        </p:nvSpPr>
        <p:spPr>
          <a:xfrm>
            <a:off x="3201478" y="3771900"/>
            <a:ext cx="11885043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800" b="1" kern="0" spc="-2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감사합니다</a:t>
            </a:r>
            <a:endParaRPr lang="en-US" sz="32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9215010" y="2324100"/>
            <a:ext cx="116864" cy="6454755"/>
            <a:chOff x="9215010" y="3242483"/>
            <a:chExt cx="116864" cy="64547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5010" y="3242483"/>
              <a:ext cx="116864" cy="6454755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2056833" y="3318673"/>
            <a:ext cx="9144567" cy="135673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200" kern="0" spc="-1300" dirty="0">
                <a:solidFill>
                  <a:srgbClr val="4452FF"/>
                </a:solidFill>
                <a:latin typeface="Pretendard ExtraBold" pitchFamily="34" charset="0"/>
                <a:cs typeface="Pretendard ExtraBold" pitchFamily="34" charset="0"/>
              </a:rPr>
              <a:t>Q</a:t>
            </a:r>
            <a:endParaRPr lang="en-US" dirty="0"/>
          </a:p>
        </p:txBody>
      </p:sp>
      <p:sp>
        <p:nvSpPr>
          <p:cNvPr id="80" name="Object 80"/>
          <p:cNvSpPr txBox="1"/>
          <p:nvPr/>
        </p:nvSpPr>
        <p:spPr>
          <a:xfrm>
            <a:off x="11277600" y="-800100"/>
            <a:ext cx="9144567" cy="13387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200" kern="0" spc="-1300" dirty="0">
                <a:solidFill>
                  <a:srgbClr val="4452FF"/>
                </a:solidFill>
                <a:latin typeface="Pretendard ExtraBold" pitchFamily="34" charset="0"/>
                <a:cs typeface="Pretendard ExtraBold" pitchFamily="34" charset="0"/>
              </a:rPr>
              <a:t>A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17604667" y="9678190"/>
            <a:ext cx="678677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9E9E9E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2C342F-7EA3-9635-F1C5-35578B493EFD}"/>
              </a:ext>
            </a:extLst>
          </p:cNvPr>
          <p:cNvGrpSpPr/>
          <p:nvPr/>
        </p:nvGrpSpPr>
        <p:grpSpPr>
          <a:xfrm>
            <a:off x="3060128" y="5014376"/>
            <a:ext cx="12167744" cy="1288505"/>
            <a:chOff x="3200400" y="4917994"/>
            <a:chExt cx="12167744" cy="12885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FD23617-AC19-8A91-BE23-BDD422BF3B52}"/>
                </a:ext>
              </a:extLst>
            </p:cNvPr>
            <p:cNvGrpSpPr/>
            <p:nvPr/>
          </p:nvGrpSpPr>
          <p:grpSpPr>
            <a:xfrm>
              <a:off x="3200400" y="4959529"/>
              <a:ext cx="1967751" cy="567980"/>
              <a:chOff x="128464" y="2031716"/>
              <a:chExt cx="2465899" cy="711767"/>
            </a:xfrm>
          </p:grpSpPr>
          <p:pic>
            <p:nvPicPr>
              <p:cNvPr id="960" name="Picture 9" descr="Brandfetch | Matplotlib Logos &amp; Brand Assets">
                <a:extLst>
                  <a:ext uri="{FF2B5EF4-FFF2-40B4-BE49-F238E27FC236}">
                    <a16:creationId xmlns:a16="http://schemas.microsoft.com/office/drawing/2014/main" id="{5040AE7F-79E0-A178-9622-FFD7930BB6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83" t="13573" r="8746" b="27503"/>
              <a:stretch/>
            </p:blipFill>
            <p:spPr bwMode="auto">
              <a:xfrm>
                <a:off x="423644" y="2137968"/>
                <a:ext cx="1828800" cy="4479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1" name="Rounded Rectangle 960">
                <a:extLst>
                  <a:ext uri="{FF2B5EF4-FFF2-40B4-BE49-F238E27FC236}">
                    <a16:creationId xmlns:a16="http://schemas.microsoft.com/office/drawing/2014/main" id="{94AB529C-BC73-BEB2-6E04-818FA43945E8}"/>
                  </a:ext>
                </a:extLst>
              </p:cNvPr>
              <p:cNvSpPr/>
              <p:nvPr/>
            </p:nvSpPr>
            <p:spPr>
              <a:xfrm>
                <a:off x="128464" y="2031716"/>
                <a:ext cx="2465899" cy="7117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688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03AD34-DCAC-23EF-6B01-DC811BE99975}"/>
                </a:ext>
              </a:extLst>
            </p:cNvPr>
            <p:cNvGrpSpPr/>
            <p:nvPr/>
          </p:nvGrpSpPr>
          <p:grpSpPr>
            <a:xfrm>
              <a:off x="5240960" y="4959529"/>
              <a:ext cx="1967751" cy="567980"/>
              <a:chOff x="2685926" y="2031716"/>
              <a:chExt cx="2465899" cy="711767"/>
            </a:xfrm>
          </p:grpSpPr>
          <p:pic>
            <p:nvPicPr>
              <p:cNvPr id="62" name="Picture 5" descr="Python logo and symbol, meaning, history, PNG">
                <a:extLst>
                  <a:ext uri="{FF2B5EF4-FFF2-40B4-BE49-F238E27FC236}">
                    <a16:creationId xmlns:a16="http://schemas.microsoft.com/office/drawing/2014/main" id="{6513C3C7-6C21-0343-C299-83047847E1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455" b="26674"/>
              <a:stretch/>
            </p:blipFill>
            <p:spPr bwMode="auto">
              <a:xfrm>
                <a:off x="2889543" y="2104898"/>
                <a:ext cx="2140034" cy="611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53B7F3F4-3770-94A0-940F-AED8FD5DD6A9}"/>
                  </a:ext>
                </a:extLst>
              </p:cNvPr>
              <p:cNvSpPr/>
              <p:nvPr/>
            </p:nvSpPr>
            <p:spPr>
              <a:xfrm>
                <a:off x="2685926" y="2031716"/>
                <a:ext cx="2465899" cy="7117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688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CCB2B6-F4B3-A8B9-6F6A-4720120CF3D4}"/>
                </a:ext>
              </a:extLst>
            </p:cNvPr>
            <p:cNvGrpSpPr/>
            <p:nvPr/>
          </p:nvGrpSpPr>
          <p:grpSpPr>
            <a:xfrm>
              <a:off x="4184275" y="5638519"/>
              <a:ext cx="1967751" cy="567980"/>
              <a:chOff x="122509" y="2824982"/>
              <a:chExt cx="2465899" cy="711767"/>
            </a:xfrm>
          </p:grpSpPr>
          <p:pic>
            <p:nvPicPr>
              <p:cNvPr id="60" name="Picture 3" descr="Python/ Anaconda] Ubuntu 20.04 Anaconda 설치 및 Python 가상환경 설정 하기">
                <a:extLst>
                  <a:ext uri="{FF2B5EF4-FFF2-40B4-BE49-F238E27FC236}">
                    <a16:creationId xmlns:a16="http://schemas.microsoft.com/office/drawing/2014/main" id="{6775414E-3533-14D3-B881-B0E27C85AC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54" t="31053" r="11100" b="31465"/>
              <a:stretch/>
            </p:blipFill>
            <p:spPr bwMode="auto">
              <a:xfrm>
                <a:off x="259169" y="2907531"/>
                <a:ext cx="2192576" cy="546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4CFD3B5D-E019-8512-6BA2-6E2FE0441ED7}"/>
                  </a:ext>
                </a:extLst>
              </p:cNvPr>
              <p:cNvSpPr/>
              <p:nvPr/>
            </p:nvSpPr>
            <p:spPr>
              <a:xfrm>
                <a:off x="122509" y="2824982"/>
                <a:ext cx="2465899" cy="7117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688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21696F-1803-42B7-D6D8-AE54CBB7A53B}"/>
                </a:ext>
              </a:extLst>
            </p:cNvPr>
            <p:cNvGrpSpPr/>
            <p:nvPr/>
          </p:nvGrpSpPr>
          <p:grpSpPr>
            <a:xfrm>
              <a:off x="10309845" y="5625148"/>
              <a:ext cx="1967751" cy="567980"/>
              <a:chOff x="7041240" y="1106858"/>
              <a:chExt cx="2465899" cy="711767"/>
            </a:xfrm>
          </p:grpSpPr>
          <p:pic>
            <p:nvPicPr>
              <p:cNvPr id="58" name="Picture 17" descr="XGBoost (1) - 입문용 예제로 개념 쉽게 이해하기 - 밥먹는 개발자">
                <a:extLst>
                  <a:ext uri="{FF2B5EF4-FFF2-40B4-BE49-F238E27FC236}">
                    <a16:creationId xmlns:a16="http://schemas.microsoft.com/office/drawing/2014/main" id="{07F36F4F-5288-6D31-BAFE-39456FE281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04" t="44385" r="12827" b="20591"/>
              <a:stretch/>
            </p:blipFill>
            <p:spPr bwMode="auto">
              <a:xfrm>
                <a:off x="7183491" y="1190895"/>
                <a:ext cx="2181395" cy="543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A1585B75-D6E4-67F8-10F2-21ED293CBE15}"/>
                  </a:ext>
                </a:extLst>
              </p:cNvPr>
              <p:cNvSpPr/>
              <p:nvPr/>
            </p:nvSpPr>
            <p:spPr>
              <a:xfrm>
                <a:off x="7041240" y="1106858"/>
                <a:ext cx="2465899" cy="7117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688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49FF8A-6F24-AB78-5B6E-EA1EBC062B5F}"/>
                </a:ext>
              </a:extLst>
            </p:cNvPr>
            <p:cNvGrpSpPr/>
            <p:nvPr/>
          </p:nvGrpSpPr>
          <p:grpSpPr>
            <a:xfrm>
              <a:off x="7283501" y="4940656"/>
              <a:ext cx="1967751" cy="567980"/>
              <a:chOff x="5259650" y="2025017"/>
              <a:chExt cx="2465899" cy="711767"/>
            </a:xfrm>
          </p:grpSpPr>
          <p:pic>
            <p:nvPicPr>
              <p:cNvPr id="56" name="Picture 11" descr="NumPy - 나무위키">
                <a:extLst>
                  <a:ext uri="{FF2B5EF4-FFF2-40B4-BE49-F238E27FC236}">
                    <a16:creationId xmlns:a16="http://schemas.microsoft.com/office/drawing/2014/main" id="{6160468C-FF35-24B7-3C3D-C95453EE2B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7" t="13891" r="3642" b="13516"/>
              <a:stretch/>
            </p:blipFill>
            <p:spPr bwMode="auto">
              <a:xfrm>
                <a:off x="5582877" y="2061309"/>
                <a:ext cx="1819444" cy="643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AF4BB2E2-D78B-5B8C-E3EA-FDCD708C085B}"/>
                  </a:ext>
                </a:extLst>
              </p:cNvPr>
              <p:cNvSpPr/>
              <p:nvPr/>
            </p:nvSpPr>
            <p:spPr>
              <a:xfrm>
                <a:off x="5259650" y="2025017"/>
                <a:ext cx="2465899" cy="7117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688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7C6DFE9-E658-0670-9B0C-D648E6C7BF76}"/>
                </a:ext>
              </a:extLst>
            </p:cNvPr>
            <p:cNvGrpSpPr/>
            <p:nvPr/>
          </p:nvGrpSpPr>
          <p:grpSpPr>
            <a:xfrm>
              <a:off x="9322465" y="4940656"/>
              <a:ext cx="1967751" cy="567980"/>
              <a:chOff x="4376075" y="937746"/>
              <a:chExt cx="2465899" cy="711767"/>
            </a:xfrm>
          </p:grpSpPr>
          <p:pic>
            <p:nvPicPr>
              <p:cNvPr id="54" name="Picture 19" descr="GitHub - microsoft/LightGBM: A fast, distributed, high performance gradient  boosting (GBT, GBDT, GBRT, GBM or MART) framework based on decision tree  algorithms, used for ranking, classification and many other machine  learning tasks.">
                <a:extLst>
                  <a:ext uri="{FF2B5EF4-FFF2-40B4-BE49-F238E27FC236}">
                    <a16:creationId xmlns:a16="http://schemas.microsoft.com/office/drawing/2014/main" id="{F4698171-65C6-F345-1586-86A8C7452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31" b="22116"/>
              <a:stretch/>
            </p:blipFill>
            <p:spPr bwMode="auto">
              <a:xfrm>
                <a:off x="4585246" y="1032462"/>
                <a:ext cx="2087018" cy="552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754D3BF3-612E-846C-8375-8004E1863BF3}"/>
                  </a:ext>
                </a:extLst>
              </p:cNvPr>
              <p:cNvSpPr/>
              <p:nvPr/>
            </p:nvSpPr>
            <p:spPr>
              <a:xfrm>
                <a:off x="4376075" y="937746"/>
                <a:ext cx="2465899" cy="7117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688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EE56FCE-4A09-94F6-D64D-1759609E34F9}"/>
                </a:ext>
              </a:extLst>
            </p:cNvPr>
            <p:cNvGrpSpPr/>
            <p:nvPr/>
          </p:nvGrpSpPr>
          <p:grpSpPr>
            <a:xfrm>
              <a:off x="12347562" y="5602330"/>
              <a:ext cx="1967751" cy="567980"/>
              <a:chOff x="1492619" y="4778830"/>
              <a:chExt cx="2465899" cy="711767"/>
            </a:xfrm>
          </p:grpSpPr>
          <p:pic>
            <p:nvPicPr>
              <p:cNvPr id="52" name="Picture 15">
                <a:extLst>
                  <a:ext uri="{FF2B5EF4-FFF2-40B4-BE49-F238E27FC236}">
                    <a16:creationId xmlns:a16="http://schemas.microsoft.com/office/drawing/2014/main" id="{D73F139A-1AFB-7990-B067-8850C4D296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0972" y="4807406"/>
                <a:ext cx="1189908" cy="641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9D7F5942-6F34-D75B-7B66-ACC491F14A8F}"/>
                  </a:ext>
                </a:extLst>
              </p:cNvPr>
              <p:cNvSpPr/>
              <p:nvPr/>
            </p:nvSpPr>
            <p:spPr>
              <a:xfrm>
                <a:off x="1492619" y="4778830"/>
                <a:ext cx="2465899" cy="7117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688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936A7D0-344B-FE0E-E96D-67F01B1E2522}"/>
                </a:ext>
              </a:extLst>
            </p:cNvPr>
            <p:cNvGrpSpPr/>
            <p:nvPr/>
          </p:nvGrpSpPr>
          <p:grpSpPr>
            <a:xfrm>
              <a:off x="6253813" y="5625150"/>
              <a:ext cx="1967751" cy="567980"/>
              <a:chOff x="2685926" y="2821557"/>
              <a:chExt cx="2465899" cy="711767"/>
            </a:xfrm>
          </p:grpSpPr>
          <p:pic>
            <p:nvPicPr>
              <p:cNvPr id="50" name="Picture 13" descr="pandas - 위키백과, 우리 모두의 백과사전">
                <a:extLst>
                  <a:ext uri="{FF2B5EF4-FFF2-40B4-BE49-F238E27FC236}">
                    <a16:creationId xmlns:a16="http://schemas.microsoft.com/office/drawing/2014/main" id="{757A162A-36BC-D719-F1A1-2F8E4485C6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084" b="16091"/>
              <a:stretch/>
            </p:blipFill>
            <p:spPr bwMode="auto">
              <a:xfrm>
                <a:off x="2812866" y="2905882"/>
                <a:ext cx="2019007" cy="5547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99FFCE2C-8291-48AC-8ADB-716A5242B8E8}"/>
                  </a:ext>
                </a:extLst>
              </p:cNvPr>
              <p:cNvSpPr/>
              <p:nvPr/>
            </p:nvSpPr>
            <p:spPr>
              <a:xfrm>
                <a:off x="2685926" y="2821557"/>
                <a:ext cx="2465899" cy="7117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688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6557D8-237C-F53D-D985-9FCD69CCAEBD}"/>
                </a:ext>
              </a:extLst>
            </p:cNvPr>
            <p:cNvGrpSpPr/>
            <p:nvPr/>
          </p:nvGrpSpPr>
          <p:grpSpPr>
            <a:xfrm>
              <a:off x="8272128" y="5625149"/>
              <a:ext cx="1967751" cy="567980"/>
              <a:chOff x="4111799" y="4774836"/>
              <a:chExt cx="2465899" cy="711767"/>
            </a:xfrm>
          </p:grpSpPr>
          <p:pic>
            <p:nvPicPr>
              <p:cNvPr id="28" name="Picture 7" descr="Citing and logo — seaborn 0.13.0 documentation">
                <a:extLst>
                  <a:ext uri="{FF2B5EF4-FFF2-40B4-BE49-F238E27FC236}">
                    <a16:creationId xmlns:a16="http://schemas.microsoft.com/office/drawing/2014/main" id="{1F3842CB-784B-66C5-3A6E-4FBF8B8114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8714" y="4803430"/>
                <a:ext cx="2291021" cy="654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F0AFF3B-D1DC-22DC-54B8-02AAFD6580FE}"/>
                  </a:ext>
                </a:extLst>
              </p:cNvPr>
              <p:cNvSpPr/>
              <p:nvPr/>
            </p:nvSpPr>
            <p:spPr>
              <a:xfrm>
                <a:off x="4111799" y="4774836"/>
                <a:ext cx="2465899" cy="7117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688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E03D54A-83DE-01E3-3AC7-D12B1391B76A}"/>
                </a:ext>
              </a:extLst>
            </p:cNvPr>
            <p:cNvGrpSpPr/>
            <p:nvPr/>
          </p:nvGrpSpPr>
          <p:grpSpPr>
            <a:xfrm>
              <a:off x="13400393" y="4938146"/>
              <a:ext cx="1967751" cy="567980"/>
              <a:chOff x="1492619" y="5618743"/>
              <a:chExt cx="2465899" cy="711767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FE10CD7-F5AA-A7D0-7040-C8EC5EB57626}"/>
                  </a:ext>
                </a:extLst>
              </p:cNvPr>
              <p:cNvSpPr/>
              <p:nvPr/>
            </p:nvSpPr>
            <p:spPr>
              <a:xfrm>
                <a:off x="1492619" y="5618743"/>
                <a:ext cx="2465899" cy="7117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688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1" descr="Jupyter Notebook 이란? (설치 및 사용법)">
                <a:extLst>
                  <a:ext uri="{FF2B5EF4-FFF2-40B4-BE49-F238E27FC236}">
                    <a16:creationId xmlns:a16="http://schemas.microsoft.com/office/drawing/2014/main" id="{CB9732C9-FF51-651C-A8C3-418AF1C8A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930" b="22147"/>
              <a:stretch/>
            </p:blipFill>
            <p:spPr bwMode="auto">
              <a:xfrm>
                <a:off x="1761010" y="5701143"/>
                <a:ext cx="1929115" cy="546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737B89-4E3F-A9A6-D6E0-839D5975807D}"/>
                </a:ext>
              </a:extLst>
            </p:cNvPr>
            <p:cNvGrpSpPr/>
            <p:nvPr/>
          </p:nvGrpSpPr>
          <p:grpSpPr>
            <a:xfrm>
              <a:off x="11361429" y="4917994"/>
              <a:ext cx="1967751" cy="567980"/>
              <a:chOff x="4158714" y="5645416"/>
              <a:chExt cx="2465899" cy="711767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308A97BD-C9E7-2A9E-E588-BDA55BEAE23F}"/>
                  </a:ext>
                </a:extLst>
              </p:cNvPr>
              <p:cNvSpPr/>
              <p:nvPr/>
            </p:nvSpPr>
            <p:spPr>
              <a:xfrm>
                <a:off x="4158714" y="5645416"/>
                <a:ext cx="2465899" cy="71176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688A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3" descr="Colaboratory에 오신 것을 환영합니다 - Colaboratory">
                <a:extLst>
                  <a:ext uri="{FF2B5EF4-FFF2-40B4-BE49-F238E27FC236}">
                    <a16:creationId xmlns:a16="http://schemas.microsoft.com/office/drawing/2014/main" id="{F7A7E9A0-6757-D747-DD10-CD4F9FDD98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386" b="22128"/>
              <a:stretch/>
            </p:blipFill>
            <p:spPr bwMode="auto">
              <a:xfrm>
                <a:off x="4809762" y="5701143"/>
                <a:ext cx="1085021" cy="602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99" name="Object 89">
            <a:extLst>
              <a:ext uri="{FF2B5EF4-FFF2-40B4-BE49-F238E27FC236}">
                <a16:creationId xmlns:a16="http://schemas.microsoft.com/office/drawing/2014/main" id="{F232A34E-7A68-654A-D0DF-075D2DAD5970}"/>
              </a:ext>
            </a:extLst>
          </p:cNvPr>
          <p:cNvSpPr txBox="1"/>
          <p:nvPr/>
        </p:nvSpPr>
        <p:spPr>
          <a:xfrm>
            <a:off x="1066800" y="8086436"/>
            <a:ext cx="16081939" cy="1129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-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 코로나로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인한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장기적인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경제침체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이후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여러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기업에서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신제품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서비스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홍보를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위해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팝업스토어를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여는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것이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트렌드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-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팝업스토어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오픈을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고려할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때</a:t>
            </a: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매출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혹은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홍보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성과와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직접적인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관계가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있는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중요한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요인은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위치와 품목</a:t>
            </a:r>
            <a:endParaRPr lang="en-US" altLang="ko-KR" sz="2000" b="1" dirty="0">
              <a:solidFill>
                <a:srgbClr val="FF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-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 따라서 다양한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요소들을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고려해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어떤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위치가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매출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성과가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가장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좋을지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예측해보는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것은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꼭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필요한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Calibri"/>
                <a:sym typeface="Calibri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Malgun Gothic"/>
                <a:sym typeface="Malgun Gothic"/>
              </a:rPr>
              <a:t>과정 </a:t>
            </a:r>
            <a:endParaRPr lang="en-US" altLang="ko-KR" sz="2000" b="1" dirty="0">
              <a:solidFill>
                <a:schemeClr val="dk1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Malgun Gothic"/>
              <a:sym typeface="Malgun Gothic"/>
            </a:endParaRPr>
          </a:p>
        </p:txBody>
      </p:sp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</a:t>
            </a:r>
            <a:r>
              <a:rPr lang="en-US" altLang="ko-KR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1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rgbClr val="000000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프로젝트</a:t>
            </a:r>
            <a:endParaRPr lang="en-US" sz="8000" b="1" kern="0" spc="-200" dirty="0">
              <a:solidFill>
                <a:srgbClr val="000000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r>
              <a:rPr lang="ko-KR" altLang="en-US" sz="80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배경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4643398" y="1257300"/>
            <a:ext cx="10977602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71">
            <a:extLst>
              <a:ext uri="{FF2B5EF4-FFF2-40B4-BE49-F238E27FC236}">
                <a16:creationId xmlns:a16="http://schemas.microsoft.com/office/drawing/2014/main" id="{E068D94D-D7AB-6F66-635B-67FCF5566A03}"/>
              </a:ext>
            </a:extLst>
          </p:cNvPr>
          <p:cNvSpPr txBox="1"/>
          <p:nvPr/>
        </p:nvSpPr>
        <p:spPr>
          <a:xfrm>
            <a:off x="4495800" y="2398574"/>
            <a:ext cx="863264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4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“</a:t>
            </a:r>
            <a:r>
              <a:rPr lang="ko-KR" altLang="en-US" sz="54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 유동인구를 반영한 </a:t>
            </a:r>
            <a:endParaRPr lang="en-US" altLang="ko-KR" sz="5400" b="1" kern="0" spc="-200" dirty="0">
              <a:solidFill>
                <a:srgbClr val="4452FF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pPr algn="ctr"/>
            <a:r>
              <a:rPr lang="ko-KR" altLang="en-US" sz="54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매출 최적지 설정  </a:t>
            </a:r>
            <a:r>
              <a:rPr lang="en-US" altLang="ko-KR" sz="5400" b="1" kern="0" spc="-200" dirty="0">
                <a:solidFill>
                  <a:srgbClr val="4452FF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”</a:t>
            </a:r>
            <a:endParaRPr lang="en-US" sz="1100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D596BB-C9F7-BC3B-6042-7E358598B9A2}"/>
              </a:ext>
            </a:extLst>
          </p:cNvPr>
          <p:cNvCxnSpPr>
            <a:cxnSpLocks/>
          </p:cNvCxnSpPr>
          <p:nvPr/>
        </p:nvCxnSpPr>
        <p:spPr>
          <a:xfrm>
            <a:off x="0" y="6819900"/>
            <a:ext cx="18283344" cy="0"/>
          </a:xfrm>
          <a:prstGeom prst="line">
            <a:avLst/>
          </a:prstGeom>
          <a:ln w="25400">
            <a:solidFill>
              <a:srgbClr val="688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37">
            <a:extLst>
              <a:ext uri="{FF2B5EF4-FFF2-40B4-BE49-F238E27FC236}">
                <a16:creationId xmlns:a16="http://schemas.microsoft.com/office/drawing/2014/main" id="{9FEDDE06-95FD-FAE3-E42E-04FADF6D16F6}"/>
              </a:ext>
            </a:extLst>
          </p:cNvPr>
          <p:cNvSpPr txBox="1"/>
          <p:nvPr/>
        </p:nvSpPr>
        <p:spPr>
          <a:xfrm>
            <a:off x="1071373" y="7511563"/>
            <a:ext cx="35680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kern="0" spc="-1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개요 </a:t>
            </a:r>
            <a:endParaRPr 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93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Down Arrow 1068">
            <a:extLst>
              <a:ext uri="{FF2B5EF4-FFF2-40B4-BE49-F238E27FC236}">
                <a16:creationId xmlns:a16="http://schemas.microsoft.com/office/drawing/2014/main" id="{F9D81209-0072-1804-1B15-898F6BDDDCF3}"/>
              </a:ext>
            </a:extLst>
          </p:cNvPr>
          <p:cNvSpPr/>
          <p:nvPr/>
        </p:nvSpPr>
        <p:spPr>
          <a:xfrm rot="16200000">
            <a:off x="7984763" y="-3599551"/>
            <a:ext cx="2318474" cy="15822928"/>
          </a:xfrm>
          <a:prstGeom prst="downArrow">
            <a:avLst>
              <a:gd name="adj1" fmla="val 82767"/>
              <a:gd name="adj2" fmla="val 49813"/>
            </a:avLst>
          </a:prstGeom>
          <a:gradFill>
            <a:gsLst>
              <a:gs pos="0">
                <a:schemeClr val="bg1">
                  <a:alpha val="87000"/>
                </a:schemeClr>
              </a:gs>
              <a:gs pos="54978">
                <a:srgbClr val="636FFF">
                  <a:alpha val="80971"/>
                </a:srgbClr>
              </a:gs>
              <a:gs pos="66000">
                <a:srgbClr val="4452FF">
                  <a:alpha val="72600"/>
                </a:srgbClr>
              </a:gs>
              <a:gs pos="83000">
                <a:srgbClr val="4452FF">
                  <a:alpha val="77312"/>
                </a:srgbClr>
              </a:gs>
              <a:gs pos="100000">
                <a:srgbClr val="4452FF">
                  <a:alpha val="8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583104" y="3313170"/>
            <a:ext cx="1988896" cy="1988896"/>
            <a:chOff x="1763790" y="4688320"/>
            <a:chExt cx="2607309" cy="26073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3790" y="4688320"/>
              <a:ext cx="2607309" cy="26073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0237" y="3313170"/>
            <a:ext cx="1988896" cy="1988896"/>
            <a:chOff x="5962143" y="4688320"/>
            <a:chExt cx="2607309" cy="26073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2143" y="4688320"/>
              <a:ext cx="2607309" cy="26073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59499" y="3313170"/>
            <a:ext cx="1988896" cy="1988896"/>
            <a:chOff x="10112877" y="4688320"/>
            <a:chExt cx="2607309" cy="26073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2877" y="4688320"/>
              <a:ext cx="2607309" cy="26073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93300" y="3313170"/>
            <a:ext cx="1988896" cy="1988896"/>
            <a:chOff x="14330277" y="4688320"/>
            <a:chExt cx="2607309" cy="26073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0277" y="4688320"/>
              <a:ext cx="2607309" cy="260730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7604667" y="9678190"/>
            <a:ext cx="678677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9E9E9E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2583104" y="4227190"/>
            <a:ext cx="1988896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300" b="1" kern="0" spc="-1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사전 기획</a:t>
            </a:r>
            <a:endParaRPr 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83104" y="3788530"/>
            <a:ext cx="1988895" cy="402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01</a:t>
            </a:r>
            <a:endParaRPr lang="en-US" dirty="0"/>
          </a:p>
        </p:txBody>
      </p:sp>
      <p:sp>
        <p:nvSpPr>
          <p:cNvPr id="996" name="Rounded Rectangle 995">
            <a:extLst>
              <a:ext uri="{FF2B5EF4-FFF2-40B4-BE49-F238E27FC236}">
                <a16:creationId xmlns:a16="http://schemas.microsoft.com/office/drawing/2014/main" id="{1A3A7146-C066-3CF0-1862-6AEAB5577F43}"/>
              </a:ext>
            </a:extLst>
          </p:cNvPr>
          <p:cNvSpPr/>
          <p:nvPr/>
        </p:nvSpPr>
        <p:spPr>
          <a:xfrm>
            <a:off x="920895" y="8714724"/>
            <a:ext cx="1028215" cy="514443"/>
          </a:xfrm>
          <a:prstGeom prst="roundRect">
            <a:avLst>
              <a:gd name="adj" fmla="val 50000"/>
            </a:avLst>
          </a:prstGeom>
          <a:solidFill>
            <a:srgbClr val="4452F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Rounded Rectangle 996">
            <a:extLst>
              <a:ext uri="{FF2B5EF4-FFF2-40B4-BE49-F238E27FC236}">
                <a16:creationId xmlns:a16="http://schemas.microsoft.com/office/drawing/2014/main" id="{FFE52AFA-A63D-E1E3-0CDF-F915AAD71185}"/>
              </a:ext>
            </a:extLst>
          </p:cNvPr>
          <p:cNvSpPr/>
          <p:nvPr/>
        </p:nvSpPr>
        <p:spPr>
          <a:xfrm>
            <a:off x="892885" y="7251493"/>
            <a:ext cx="1028215" cy="514443"/>
          </a:xfrm>
          <a:prstGeom prst="roundRect">
            <a:avLst>
              <a:gd name="adj" fmla="val 50000"/>
            </a:avLst>
          </a:prstGeom>
          <a:solidFill>
            <a:srgbClr val="4452F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Rounded Rectangle 997">
            <a:extLst>
              <a:ext uri="{FF2B5EF4-FFF2-40B4-BE49-F238E27FC236}">
                <a16:creationId xmlns:a16="http://schemas.microsoft.com/office/drawing/2014/main" id="{26317451-FBA8-AA7B-207B-EF0694692424}"/>
              </a:ext>
            </a:extLst>
          </p:cNvPr>
          <p:cNvSpPr/>
          <p:nvPr/>
        </p:nvSpPr>
        <p:spPr>
          <a:xfrm>
            <a:off x="899304" y="5882550"/>
            <a:ext cx="1028215" cy="514443"/>
          </a:xfrm>
          <a:prstGeom prst="roundRect">
            <a:avLst>
              <a:gd name="adj" fmla="val 50000"/>
            </a:avLst>
          </a:prstGeom>
          <a:solidFill>
            <a:srgbClr val="4452F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Object 89">
            <a:extLst>
              <a:ext uri="{FF2B5EF4-FFF2-40B4-BE49-F238E27FC236}">
                <a16:creationId xmlns:a16="http://schemas.microsoft.com/office/drawing/2014/main" id="{F232A34E-7A68-654A-D0DF-075D2DAD5970}"/>
              </a:ext>
            </a:extLst>
          </p:cNvPr>
          <p:cNvSpPr txBox="1"/>
          <p:nvPr/>
        </p:nvSpPr>
        <p:spPr>
          <a:xfrm>
            <a:off x="2770319" y="5812950"/>
            <a:ext cx="195408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23/11/14</a:t>
            </a:r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  </a:t>
            </a:r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~</a:t>
            </a:r>
          </a:p>
          <a:p>
            <a:pPr algn="ctr"/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23/11/17</a:t>
            </a:r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 </a:t>
            </a:r>
            <a:endParaRPr lang="en-US" b="1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1000" name="Object 89">
            <a:extLst>
              <a:ext uri="{FF2B5EF4-FFF2-40B4-BE49-F238E27FC236}">
                <a16:creationId xmlns:a16="http://schemas.microsoft.com/office/drawing/2014/main" id="{B1936425-C74F-9106-3F03-8764E90F2593}"/>
              </a:ext>
            </a:extLst>
          </p:cNvPr>
          <p:cNvSpPr txBox="1"/>
          <p:nvPr/>
        </p:nvSpPr>
        <p:spPr>
          <a:xfrm>
            <a:off x="6316123" y="5812950"/>
            <a:ext cx="195408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23/11/20</a:t>
            </a:r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  </a:t>
            </a:r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~</a:t>
            </a:r>
          </a:p>
          <a:p>
            <a:pPr algn="ctr"/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23/11/29</a:t>
            </a:r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 </a:t>
            </a:r>
            <a:endParaRPr lang="en-US" b="1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1010" name="Object 89">
            <a:extLst>
              <a:ext uri="{FF2B5EF4-FFF2-40B4-BE49-F238E27FC236}">
                <a16:creationId xmlns:a16="http://schemas.microsoft.com/office/drawing/2014/main" id="{A562BECA-9885-E8A5-55B5-27A639089333}"/>
              </a:ext>
            </a:extLst>
          </p:cNvPr>
          <p:cNvSpPr txBox="1"/>
          <p:nvPr/>
        </p:nvSpPr>
        <p:spPr>
          <a:xfrm>
            <a:off x="10161719" y="5802115"/>
            <a:ext cx="195408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23/11/20</a:t>
            </a:r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  </a:t>
            </a:r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~</a:t>
            </a:r>
          </a:p>
          <a:p>
            <a:pPr algn="ctr"/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23/12/01</a:t>
            </a:r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 </a:t>
            </a:r>
            <a:endParaRPr lang="en-US" b="1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1011" name="Object 89">
            <a:extLst>
              <a:ext uri="{FF2B5EF4-FFF2-40B4-BE49-F238E27FC236}">
                <a16:creationId xmlns:a16="http://schemas.microsoft.com/office/drawing/2014/main" id="{F63B9765-DAB9-774B-6A3B-08A04329F134}"/>
              </a:ext>
            </a:extLst>
          </p:cNvPr>
          <p:cNvSpPr txBox="1"/>
          <p:nvPr/>
        </p:nvSpPr>
        <p:spPr>
          <a:xfrm>
            <a:off x="13819319" y="5920689"/>
            <a:ext cx="1954081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23/12/04</a:t>
            </a:r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" pitchFamily="34" charset="0"/>
              </a:rPr>
              <a:t> </a:t>
            </a:r>
            <a:endParaRPr lang="en-US" b="1" dirty="0">
              <a:latin typeface="S-Core Dream 2 ExtraLight" panose="020B0203030302020204" pitchFamily="34" charset="-127"/>
              <a:ea typeface="S-Core Dream 2 ExtraLight" panose="020B0203030302020204" pitchFamily="34" charset="-127"/>
            </a:endParaRPr>
          </a:p>
        </p:txBody>
      </p:sp>
      <p:sp>
        <p:nvSpPr>
          <p:cNvPr id="1012" name="Object 89">
            <a:extLst>
              <a:ext uri="{FF2B5EF4-FFF2-40B4-BE49-F238E27FC236}">
                <a16:creationId xmlns:a16="http://schemas.microsoft.com/office/drawing/2014/main" id="{B19F1D62-7317-29E4-0BE3-8C57B4554FE2}"/>
              </a:ext>
            </a:extLst>
          </p:cNvPr>
          <p:cNvSpPr txBox="1"/>
          <p:nvPr/>
        </p:nvSpPr>
        <p:spPr>
          <a:xfrm>
            <a:off x="2694119" y="6852671"/>
            <a:ext cx="1954081" cy="1286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프로젝트 기획 및 주제 선정</a:t>
            </a:r>
            <a:endParaRPr lang="en-US" altLang="ko-KR" sz="21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altLang="ko-KR" sz="21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기획안 작성</a:t>
            </a:r>
            <a:endParaRPr lang="en-US" b="1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</p:txBody>
      </p:sp>
      <p:sp>
        <p:nvSpPr>
          <p:cNvPr id="1013" name="Object 89">
            <a:extLst>
              <a:ext uri="{FF2B5EF4-FFF2-40B4-BE49-F238E27FC236}">
                <a16:creationId xmlns:a16="http://schemas.microsoft.com/office/drawing/2014/main" id="{531B29B6-3ABC-75EE-BD45-F8C362C0069D}"/>
              </a:ext>
            </a:extLst>
          </p:cNvPr>
          <p:cNvSpPr txBox="1"/>
          <p:nvPr/>
        </p:nvSpPr>
        <p:spPr>
          <a:xfrm>
            <a:off x="6351719" y="6998806"/>
            <a:ext cx="1954081" cy="9860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데이터 </a:t>
            </a:r>
            <a:r>
              <a:rPr lang="ko-KR" altLang="en-US" sz="2100" b="1" kern="0" spc="-100" dirty="0" err="1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전처리</a:t>
            </a:r>
            <a:endParaRPr lang="en-US" altLang="ko-KR" sz="21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endParaRPr lang="en-US" sz="21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모델링 </a:t>
            </a:r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(</a:t>
            </a:r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시각화</a:t>
            </a:r>
            <a:r>
              <a:rPr lang="en-US" altLang="ko-KR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)</a:t>
            </a:r>
            <a:endParaRPr lang="en-US" b="1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</p:txBody>
      </p:sp>
      <p:sp>
        <p:nvSpPr>
          <p:cNvPr id="1014" name="Object 89">
            <a:extLst>
              <a:ext uri="{FF2B5EF4-FFF2-40B4-BE49-F238E27FC236}">
                <a16:creationId xmlns:a16="http://schemas.microsoft.com/office/drawing/2014/main" id="{BC56B493-0D7C-71FC-B991-00E9B9CEF467}"/>
              </a:ext>
            </a:extLst>
          </p:cNvPr>
          <p:cNvSpPr txBox="1"/>
          <p:nvPr/>
        </p:nvSpPr>
        <p:spPr>
          <a:xfrm>
            <a:off x="9856922" y="7157709"/>
            <a:ext cx="248747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피드백 반영 후 </a:t>
            </a:r>
            <a:endParaRPr lang="en-US" altLang="ko-KR" sz="2100" b="1" kern="0" spc="-100" dirty="0">
              <a:solidFill>
                <a:srgbClr val="000000"/>
              </a:solidFill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프로젝트 고도화</a:t>
            </a:r>
            <a:endParaRPr lang="en-US" b="1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</p:txBody>
      </p:sp>
      <p:sp>
        <p:nvSpPr>
          <p:cNvPr id="1015" name="Object 89">
            <a:extLst>
              <a:ext uri="{FF2B5EF4-FFF2-40B4-BE49-F238E27FC236}">
                <a16:creationId xmlns:a16="http://schemas.microsoft.com/office/drawing/2014/main" id="{175EE4CB-FB14-2777-BE86-14A4184DFED0}"/>
              </a:ext>
            </a:extLst>
          </p:cNvPr>
          <p:cNvSpPr txBox="1"/>
          <p:nvPr/>
        </p:nvSpPr>
        <p:spPr>
          <a:xfrm>
            <a:off x="13716000" y="7277100"/>
            <a:ext cx="1954081" cy="385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b="1" kern="0" spc="-100" dirty="0">
                <a:solidFill>
                  <a:srgbClr val="000000"/>
                </a:solidFill>
                <a:latin typeface="S-Core Dream 2 ExtraLight" panose="020B0203030302020204" pitchFamily="34" charset="-127"/>
                <a:ea typeface="S-Core Dream 2 ExtraLight" panose="020B0203030302020204" pitchFamily="34" charset="-127"/>
                <a:cs typeface="Pretendard Medium" panose="02000503000000020004" pitchFamily="2" charset="-127"/>
              </a:rPr>
              <a:t>프로젝트 발표</a:t>
            </a:r>
            <a:endParaRPr lang="en-US" b="1" dirty="0">
              <a:latin typeface="S-Core Dream 2 ExtraLight" panose="020B0203030302020204" pitchFamily="34" charset="-127"/>
              <a:ea typeface="S-Core Dream 2 ExtraLight" panose="020B0203030302020204" pitchFamily="34" charset="-127"/>
              <a:cs typeface="Pretendard Medium" panose="02000503000000020004" pitchFamily="2" charset="-127"/>
            </a:endParaRPr>
          </a:p>
        </p:txBody>
      </p: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6D37BF60-6A5C-2288-8255-9120E9DFB967}"/>
              </a:ext>
            </a:extLst>
          </p:cNvPr>
          <p:cNvGrpSpPr/>
          <p:nvPr/>
        </p:nvGrpSpPr>
        <p:grpSpPr>
          <a:xfrm>
            <a:off x="2570468" y="8621656"/>
            <a:ext cx="1297109" cy="374404"/>
            <a:chOff x="2685926" y="2031716"/>
            <a:chExt cx="2465899" cy="711767"/>
          </a:xfrm>
        </p:grpSpPr>
        <p:pic>
          <p:nvPicPr>
            <p:cNvPr id="1017" name="Picture 5" descr="Python logo and symbol, meaning, history, PNG">
              <a:extLst>
                <a:ext uri="{FF2B5EF4-FFF2-40B4-BE49-F238E27FC236}">
                  <a16:creationId xmlns:a16="http://schemas.microsoft.com/office/drawing/2014/main" id="{E5AF6D61-4EDB-FFCC-1F64-787809CA1F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55" b="26674"/>
            <a:stretch/>
          </p:blipFill>
          <p:spPr bwMode="auto">
            <a:xfrm>
              <a:off x="2889543" y="2104898"/>
              <a:ext cx="2140034" cy="611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8" name="Rounded Rectangle 1017">
              <a:extLst>
                <a:ext uri="{FF2B5EF4-FFF2-40B4-BE49-F238E27FC236}">
                  <a16:creationId xmlns:a16="http://schemas.microsoft.com/office/drawing/2014/main" id="{87483BA5-EB34-088B-7754-5910B56D6969}"/>
                </a:ext>
              </a:extLst>
            </p:cNvPr>
            <p:cNvSpPr/>
            <p:nvPr/>
          </p:nvSpPr>
          <p:spPr>
            <a:xfrm>
              <a:off x="2685926" y="2031716"/>
              <a:ext cx="2465899" cy="7117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45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A117F39-2A01-C8AD-1728-63C30491A81D}"/>
              </a:ext>
            </a:extLst>
          </p:cNvPr>
          <p:cNvGrpSpPr/>
          <p:nvPr/>
        </p:nvGrpSpPr>
        <p:grpSpPr>
          <a:xfrm>
            <a:off x="2570467" y="9049886"/>
            <a:ext cx="1297109" cy="374404"/>
            <a:chOff x="122509" y="2824982"/>
            <a:chExt cx="2465899" cy="711767"/>
          </a:xfrm>
        </p:grpSpPr>
        <p:pic>
          <p:nvPicPr>
            <p:cNvPr id="1020" name="Picture 3" descr="Python/ Anaconda] Ubuntu 20.04 Anaconda 설치 및 Python 가상환경 설정 하기">
              <a:extLst>
                <a:ext uri="{FF2B5EF4-FFF2-40B4-BE49-F238E27FC236}">
                  <a16:creationId xmlns:a16="http://schemas.microsoft.com/office/drawing/2014/main" id="{406A5979-CFC6-51C0-7057-B10753CBDD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4" t="31053" r="11100" b="31465"/>
            <a:stretch/>
          </p:blipFill>
          <p:spPr bwMode="auto">
            <a:xfrm>
              <a:off x="259169" y="2907531"/>
              <a:ext cx="2192576" cy="54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1" name="Rounded Rectangle 1020">
              <a:extLst>
                <a:ext uri="{FF2B5EF4-FFF2-40B4-BE49-F238E27FC236}">
                  <a16:creationId xmlns:a16="http://schemas.microsoft.com/office/drawing/2014/main" id="{E297A572-D749-61D7-990E-E0B40A04E5D9}"/>
                </a:ext>
              </a:extLst>
            </p:cNvPr>
            <p:cNvSpPr/>
            <p:nvPr/>
          </p:nvSpPr>
          <p:spPr>
            <a:xfrm>
              <a:off x="122509" y="2824982"/>
              <a:ext cx="2465899" cy="7117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45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8706A6F9-B5CB-62EB-A94F-5480810F1116}"/>
              </a:ext>
            </a:extLst>
          </p:cNvPr>
          <p:cNvGrpSpPr/>
          <p:nvPr/>
        </p:nvGrpSpPr>
        <p:grpSpPr>
          <a:xfrm>
            <a:off x="3884491" y="8621656"/>
            <a:ext cx="1297109" cy="374404"/>
            <a:chOff x="1492619" y="5618743"/>
            <a:chExt cx="2465899" cy="711767"/>
          </a:xfrm>
        </p:grpSpPr>
        <p:sp>
          <p:nvSpPr>
            <p:cNvPr id="1023" name="Rounded Rectangle 1022">
              <a:extLst>
                <a:ext uri="{FF2B5EF4-FFF2-40B4-BE49-F238E27FC236}">
                  <a16:creationId xmlns:a16="http://schemas.microsoft.com/office/drawing/2014/main" id="{FED56EE1-6064-610D-CA21-1798C6607B49}"/>
                </a:ext>
              </a:extLst>
            </p:cNvPr>
            <p:cNvSpPr/>
            <p:nvPr/>
          </p:nvSpPr>
          <p:spPr>
            <a:xfrm>
              <a:off x="1492619" y="5618743"/>
              <a:ext cx="2465899" cy="7117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45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4" name="Picture 21" descr="Jupyter Notebook 이란? (설치 및 사용법)">
              <a:extLst>
                <a:ext uri="{FF2B5EF4-FFF2-40B4-BE49-F238E27FC236}">
                  <a16:creationId xmlns:a16="http://schemas.microsoft.com/office/drawing/2014/main" id="{D22ECB78-3D85-DD35-A16D-472DE68C3A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30" b="22147"/>
            <a:stretch/>
          </p:blipFill>
          <p:spPr bwMode="auto">
            <a:xfrm>
              <a:off x="1761010" y="5701143"/>
              <a:ext cx="1929115" cy="546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5" name="Object 89">
            <a:extLst>
              <a:ext uri="{FF2B5EF4-FFF2-40B4-BE49-F238E27FC236}">
                <a16:creationId xmlns:a16="http://schemas.microsoft.com/office/drawing/2014/main" id="{2797C637-25A5-9A32-5B7E-4E8A5143BEEF}"/>
              </a:ext>
            </a:extLst>
          </p:cNvPr>
          <p:cNvSpPr txBox="1"/>
          <p:nvPr/>
        </p:nvSpPr>
        <p:spPr>
          <a:xfrm>
            <a:off x="978210" y="5862040"/>
            <a:ext cx="842630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b="1" kern="0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기간</a:t>
            </a:r>
            <a:endParaRPr lang="en-US" altLang="ko-KR" sz="3000" b="1" kern="0" spc="-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26" name="Object 89">
            <a:extLst>
              <a:ext uri="{FF2B5EF4-FFF2-40B4-BE49-F238E27FC236}">
                <a16:creationId xmlns:a16="http://schemas.microsoft.com/office/drawing/2014/main" id="{9C8731DB-9C74-2FFA-4E44-4181D3E3067B}"/>
              </a:ext>
            </a:extLst>
          </p:cNvPr>
          <p:cNvSpPr txBox="1"/>
          <p:nvPr/>
        </p:nvSpPr>
        <p:spPr>
          <a:xfrm>
            <a:off x="919969" y="7232449"/>
            <a:ext cx="97940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b="1" kern="0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활동</a:t>
            </a:r>
            <a:endParaRPr lang="en-US" altLang="ko-KR" sz="3000" b="1" kern="0" spc="-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27" name="Object 89">
            <a:extLst>
              <a:ext uri="{FF2B5EF4-FFF2-40B4-BE49-F238E27FC236}">
                <a16:creationId xmlns:a16="http://schemas.microsoft.com/office/drawing/2014/main" id="{379C4343-2234-14EA-CA29-9F0988F04E5E}"/>
              </a:ext>
            </a:extLst>
          </p:cNvPr>
          <p:cNvSpPr txBox="1"/>
          <p:nvPr/>
        </p:nvSpPr>
        <p:spPr>
          <a:xfrm>
            <a:off x="457200" y="8701811"/>
            <a:ext cx="1954081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b="1" kern="0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도구</a:t>
            </a:r>
            <a:endParaRPr lang="en-US" altLang="ko-KR" sz="3000" b="1" kern="0" spc="-1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C1F2DD1B-5F23-3CAB-5F70-EE50D5028773}"/>
              </a:ext>
            </a:extLst>
          </p:cNvPr>
          <p:cNvCxnSpPr>
            <a:cxnSpLocks/>
          </p:cNvCxnSpPr>
          <p:nvPr/>
        </p:nvCxnSpPr>
        <p:spPr>
          <a:xfrm flipV="1">
            <a:off x="5562600" y="5676614"/>
            <a:ext cx="0" cy="4077193"/>
          </a:xfrm>
          <a:prstGeom prst="line">
            <a:avLst/>
          </a:prstGeom>
          <a:ln w="25400" cap="rnd">
            <a:solidFill>
              <a:srgbClr val="688AF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51C5F99A-3DE2-111E-D5B9-4ABA469E846D}"/>
              </a:ext>
            </a:extLst>
          </p:cNvPr>
          <p:cNvCxnSpPr>
            <a:cxnSpLocks/>
          </p:cNvCxnSpPr>
          <p:nvPr/>
        </p:nvCxnSpPr>
        <p:spPr>
          <a:xfrm flipV="1">
            <a:off x="9220200" y="5650356"/>
            <a:ext cx="0" cy="4077193"/>
          </a:xfrm>
          <a:prstGeom prst="line">
            <a:avLst/>
          </a:prstGeom>
          <a:ln w="25400" cap="rnd">
            <a:solidFill>
              <a:srgbClr val="688AF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F3BBD57E-31A1-5A94-5F37-2E4E0A94651D}"/>
              </a:ext>
            </a:extLst>
          </p:cNvPr>
          <p:cNvCxnSpPr>
            <a:cxnSpLocks/>
          </p:cNvCxnSpPr>
          <p:nvPr/>
        </p:nvCxnSpPr>
        <p:spPr>
          <a:xfrm flipV="1">
            <a:off x="12954000" y="5633175"/>
            <a:ext cx="0" cy="4077193"/>
          </a:xfrm>
          <a:prstGeom prst="line">
            <a:avLst/>
          </a:prstGeom>
          <a:ln w="25400" cap="rnd">
            <a:solidFill>
              <a:srgbClr val="688AF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456FC26C-7AA6-1328-E725-775578167961}"/>
              </a:ext>
            </a:extLst>
          </p:cNvPr>
          <p:cNvCxnSpPr>
            <a:cxnSpLocks/>
          </p:cNvCxnSpPr>
          <p:nvPr/>
        </p:nvCxnSpPr>
        <p:spPr>
          <a:xfrm>
            <a:off x="2286000" y="6640393"/>
            <a:ext cx="2971895" cy="0"/>
          </a:xfrm>
          <a:prstGeom prst="line">
            <a:avLst/>
          </a:prstGeom>
          <a:ln w="25400" cap="rnd">
            <a:solidFill>
              <a:srgbClr val="688AFE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602A93A-4A9F-B056-3439-8B05C41C1979}"/>
              </a:ext>
            </a:extLst>
          </p:cNvPr>
          <p:cNvCxnSpPr>
            <a:cxnSpLocks/>
          </p:cNvCxnSpPr>
          <p:nvPr/>
        </p:nvCxnSpPr>
        <p:spPr>
          <a:xfrm>
            <a:off x="2286000" y="8338619"/>
            <a:ext cx="2971895" cy="0"/>
          </a:xfrm>
          <a:prstGeom prst="line">
            <a:avLst/>
          </a:prstGeom>
          <a:ln w="25400" cap="rnd">
            <a:solidFill>
              <a:srgbClr val="688AFE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9AD4BC00-034A-0322-3930-0C8A6FF3A3A0}"/>
              </a:ext>
            </a:extLst>
          </p:cNvPr>
          <p:cNvCxnSpPr>
            <a:cxnSpLocks/>
          </p:cNvCxnSpPr>
          <p:nvPr/>
        </p:nvCxnSpPr>
        <p:spPr>
          <a:xfrm>
            <a:off x="5872745" y="6640393"/>
            <a:ext cx="3042655" cy="0"/>
          </a:xfrm>
          <a:prstGeom prst="line">
            <a:avLst/>
          </a:prstGeom>
          <a:ln w="25400" cap="rnd">
            <a:solidFill>
              <a:srgbClr val="688AFE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4549CE13-EFC1-2B5F-6200-29AA29B0D0D4}"/>
              </a:ext>
            </a:extLst>
          </p:cNvPr>
          <p:cNvCxnSpPr>
            <a:cxnSpLocks/>
          </p:cNvCxnSpPr>
          <p:nvPr/>
        </p:nvCxnSpPr>
        <p:spPr>
          <a:xfrm>
            <a:off x="5872745" y="8338619"/>
            <a:ext cx="3042655" cy="0"/>
          </a:xfrm>
          <a:prstGeom prst="line">
            <a:avLst/>
          </a:prstGeom>
          <a:ln w="25400" cap="rnd">
            <a:solidFill>
              <a:srgbClr val="688AFE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2B692125-8CBD-6819-5E2B-5F04F1095A20}"/>
              </a:ext>
            </a:extLst>
          </p:cNvPr>
          <p:cNvCxnSpPr>
            <a:cxnSpLocks/>
          </p:cNvCxnSpPr>
          <p:nvPr/>
        </p:nvCxnSpPr>
        <p:spPr>
          <a:xfrm>
            <a:off x="9530345" y="6640393"/>
            <a:ext cx="3042655" cy="0"/>
          </a:xfrm>
          <a:prstGeom prst="line">
            <a:avLst/>
          </a:prstGeom>
          <a:ln w="25400" cap="rnd">
            <a:solidFill>
              <a:srgbClr val="688AFE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EFFF1D83-56F5-83C5-350D-F9A4BF44069B}"/>
              </a:ext>
            </a:extLst>
          </p:cNvPr>
          <p:cNvCxnSpPr>
            <a:cxnSpLocks/>
          </p:cNvCxnSpPr>
          <p:nvPr/>
        </p:nvCxnSpPr>
        <p:spPr>
          <a:xfrm>
            <a:off x="9530345" y="8338619"/>
            <a:ext cx="3042655" cy="0"/>
          </a:xfrm>
          <a:prstGeom prst="line">
            <a:avLst/>
          </a:prstGeom>
          <a:ln w="25400" cap="rnd">
            <a:solidFill>
              <a:srgbClr val="688AFE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CF52055D-2F48-186E-22F4-42548BBB74BC}"/>
              </a:ext>
            </a:extLst>
          </p:cNvPr>
          <p:cNvCxnSpPr>
            <a:cxnSpLocks/>
          </p:cNvCxnSpPr>
          <p:nvPr/>
        </p:nvCxnSpPr>
        <p:spPr>
          <a:xfrm>
            <a:off x="13264144" y="6640393"/>
            <a:ext cx="3042655" cy="0"/>
          </a:xfrm>
          <a:prstGeom prst="line">
            <a:avLst/>
          </a:prstGeom>
          <a:ln w="25400" cap="rnd">
            <a:solidFill>
              <a:srgbClr val="688AFE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9F3170D8-BB7E-52A2-A734-BCDCDEDCB494}"/>
              </a:ext>
            </a:extLst>
          </p:cNvPr>
          <p:cNvCxnSpPr>
            <a:cxnSpLocks/>
          </p:cNvCxnSpPr>
          <p:nvPr/>
        </p:nvCxnSpPr>
        <p:spPr>
          <a:xfrm>
            <a:off x="13340345" y="8338619"/>
            <a:ext cx="2890255" cy="0"/>
          </a:xfrm>
          <a:prstGeom prst="line">
            <a:avLst/>
          </a:prstGeom>
          <a:ln w="25400" cap="rnd">
            <a:solidFill>
              <a:srgbClr val="688AFE">
                <a:alpha val="5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1C625315-C093-98F5-5059-CB676F394DBB}"/>
              </a:ext>
            </a:extLst>
          </p:cNvPr>
          <p:cNvGrpSpPr/>
          <p:nvPr/>
        </p:nvGrpSpPr>
        <p:grpSpPr>
          <a:xfrm>
            <a:off x="6019801" y="8546875"/>
            <a:ext cx="1297109" cy="374404"/>
            <a:chOff x="2685926" y="2031716"/>
            <a:chExt cx="2465899" cy="711767"/>
          </a:xfrm>
        </p:grpSpPr>
        <p:pic>
          <p:nvPicPr>
            <p:cNvPr id="1040" name="Picture 5" descr="Python logo and symbol, meaning, history, PNG">
              <a:extLst>
                <a:ext uri="{FF2B5EF4-FFF2-40B4-BE49-F238E27FC236}">
                  <a16:creationId xmlns:a16="http://schemas.microsoft.com/office/drawing/2014/main" id="{714847F4-69A9-1967-D0C4-54B18FD1EA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55" b="26674"/>
            <a:stretch/>
          </p:blipFill>
          <p:spPr bwMode="auto">
            <a:xfrm>
              <a:off x="2889543" y="2104898"/>
              <a:ext cx="2140034" cy="611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1" name="Rounded Rectangle 1040">
              <a:extLst>
                <a:ext uri="{FF2B5EF4-FFF2-40B4-BE49-F238E27FC236}">
                  <a16:creationId xmlns:a16="http://schemas.microsoft.com/office/drawing/2014/main" id="{DC2C063E-4CA7-937E-A695-F471BD8E0AF1}"/>
                </a:ext>
              </a:extLst>
            </p:cNvPr>
            <p:cNvSpPr/>
            <p:nvPr/>
          </p:nvSpPr>
          <p:spPr>
            <a:xfrm>
              <a:off x="2685926" y="2031716"/>
              <a:ext cx="2465899" cy="7117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45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DCB4372F-82EC-7157-6E5D-3D4A4609AD34}"/>
              </a:ext>
            </a:extLst>
          </p:cNvPr>
          <p:cNvGrpSpPr/>
          <p:nvPr/>
        </p:nvGrpSpPr>
        <p:grpSpPr>
          <a:xfrm>
            <a:off x="6019800" y="8975105"/>
            <a:ext cx="1297109" cy="374404"/>
            <a:chOff x="122509" y="2824982"/>
            <a:chExt cx="2465899" cy="711767"/>
          </a:xfrm>
        </p:grpSpPr>
        <p:pic>
          <p:nvPicPr>
            <p:cNvPr id="1043" name="Picture 3" descr="Python/ Anaconda] Ubuntu 20.04 Anaconda 설치 및 Python 가상환경 설정 하기">
              <a:extLst>
                <a:ext uri="{FF2B5EF4-FFF2-40B4-BE49-F238E27FC236}">
                  <a16:creationId xmlns:a16="http://schemas.microsoft.com/office/drawing/2014/main" id="{41E1630C-BF4E-A736-DCE9-3F01091F5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4" t="31053" r="11100" b="31465"/>
            <a:stretch/>
          </p:blipFill>
          <p:spPr bwMode="auto">
            <a:xfrm>
              <a:off x="259169" y="2907531"/>
              <a:ext cx="2192576" cy="54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4" name="Rounded Rectangle 1043">
              <a:extLst>
                <a:ext uri="{FF2B5EF4-FFF2-40B4-BE49-F238E27FC236}">
                  <a16:creationId xmlns:a16="http://schemas.microsoft.com/office/drawing/2014/main" id="{6E9C3FAC-4544-AF77-EC4D-2DEFB8DE2980}"/>
                </a:ext>
              </a:extLst>
            </p:cNvPr>
            <p:cNvSpPr/>
            <p:nvPr/>
          </p:nvSpPr>
          <p:spPr>
            <a:xfrm>
              <a:off x="122509" y="2824982"/>
              <a:ext cx="2465899" cy="7117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45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180BE6D-5E7D-B03C-6A90-C2394B0E6AEF}"/>
              </a:ext>
            </a:extLst>
          </p:cNvPr>
          <p:cNvGrpSpPr/>
          <p:nvPr/>
        </p:nvGrpSpPr>
        <p:grpSpPr>
          <a:xfrm>
            <a:off x="7333824" y="8546875"/>
            <a:ext cx="1297109" cy="374404"/>
            <a:chOff x="1492619" y="5618743"/>
            <a:chExt cx="2465899" cy="711767"/>
          </a:xfrm>
        </p:grpSpPr>
        <p:sp>
          <p:nvSpPr>
            <p:cNvPr id="1046" name="Rounded Rectangle 1045">
              <a:extLst>
                <a:ext uri="{FF2B5EF4-FFF2-40B4-BE49-F238E27FC236}">
                  <a16:creationId xmlns:a16="http://schemas.microsoft.com/office/drawing/2014/main" id="{9F063FD0-948C-DF36-6D92-AA76D4060A23}"/>
                </a:ext>
              </a:extLst>
            </p:cNvPr>
            <p:cNvSpPr/>
            <p:nvPr/>
          </p:nvSpPr>
          <p:spPr>
            <a:xfrm>
              <a:off x="1492619" y="5618743"/>
              <a:ext cx="2465899" cy="7117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45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7" name="Picture 21" descr="Jupyter Notebook 이란? (설치 및 사용법)">
              <a:extLst>
                <a:ext uri="{FF2B5EF4-FFF2-40B4-BE49-F238E27FC236}">
                  <a16:creationId xmlns:a16="http://schemas.microsoft.com/office/drawing/2014/main" id="{0A020343-605E-4068-F510-E1B9C046A8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30" b="22147"/>
            <a:stretch/>
          </p:blipFill>
          <p:spPr bwMode="auto">
            <a:xfrm>
              <a:off x="1761010" y="5701143"/>
              <a:ext cx="1929115" cy="546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12EF1A5C-0B60-298E-099A-1BD0050FE96C}"/>
              </a:ext>
            </a:extLst>
          </p:cNvPr>
          <p:cNvGrpSpPr/>
          <p:nvPr/>
        </p:nvGrpSpPr>
        <p:grpSpPr>
          <a:xfrm>
            <a:off x="9657068" y="8563833"/>
            <a:ext cx="1297109" cy="374404"/>
            <a:chOff x="2685926" y="2031716"/>
            <a:chExt cx="2465899" cy="711767"/>
          </a:xfrm>
        </p:grpSpPr>
        <p:pic>
          <p:nvPicPr>
            <p:cNvPr id="1049" name="Picture 5" descr="Python logo and symbol, meaning, history, PNG">
              <a:extLst>
                <a:ext uri="{FF2B5EF4-FFF2-40B4-BE49-F238E27FC236}">
                  <a16:creationId xmlns:a16="http://schemas.microsoft.com/office/drawing/2014/main" id="{38A34D09-7598-A149-D023-71069D3C1D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55" b="26674"/>
            <a:stretch/>
          </p:blipFill>
          <p:spPr bwMode="auto">
            <a:xfrm>
              <a:off x="2889543" y="2104898"/>
              <a:ext cx="2140034" cy="611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0" name="Rounded Rectangle 1049">
              <a:extLst>
                <a:ext uri="{FF2B5EF4-FFF2-40B4-BE49-F238E27FC236}">
                  <a16:creationId xmlns:a16="http://schemas.microsoft.com/office/drawing/2014/main" id="{8792501D-D0D9-8049-B857-45112E69544F}"/>
                </a:ext>
              </a:extLst>
            </p:cNvPr>
            <p:cNvSpPr/>
            <p:nvPr/>
          </p:nvSpPr>
          <p:spPr>
            <a:xfrm>
              <a:off x="2685926" y="2031716"/>
              <a:ext cx="2465899" cy="7117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45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961BA62B-9E33-DDCA-43AB-8936C4E43F12}"/>
              </a:ext>
            </a:extLst>
          </p:cNvPr>
          <p:cNvGrpSpPr/>
          <p:nvPr/>
        </p:nvGrpSpPr>
        <p:grpSpPr>
          <a:xfrm>
            <a:off x="9657067" y="8992063"/>
            <a:ext cx="1297109" cy="374404"/>
            <a:chOff x="122509" y="2824982"/>
            <a:chExt cx="2465899" cy="711767"/>
          </a:xfrm>
        </p:grpSpPr>
        <p:pic>
          <p:nvPicPr>
            <p:cNvPr id="1052" name="Picture 3" descr="Python/ Anaconda] Ubuntu 20.04 Anaconda 설치 및 Python 가상환경 설정 하기">
              <a:extLst>
                <a:ext uri="{FF2B5EF4-FFF2-40B4-BE49-F238E27FC236}">
                  <a16:creationId xmlns:a16="http://schemas.microsoft.com/office/drawing/2014/main" id="{47E844DB-C7F7-646D-3F0E-D5912D1B3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4" t="31053" r="11100" b="31465"/>
            <a:stretch/>
          </p:blipFill>
          <p:spPr bwMode="auto">
            <a:xfrm>
              <a:off x="259169" y="2907531"/>
              <a:ext cx="2192576" cy="54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3" name="Rounded Rectangle 1052">
              <a:extLst>
                <a:ext uri="{FF2B5EF4-FFF2-40B4-BE49-F238E27FC236}">
                  <a16:creationId xmlns:a16="http://schemas.microsoft.com/office/drawing/2014/main" id="{24DB7E29-EDAA-4728-35E8-A07654E80697}"/>
                </a:ext>
              </a:extLst>
            </p:cNvPr>
            <p:cNvSpPr/>
            <p:nvPr/>
          </p:nvSpPr>
          <p:spPr>
            <a:xfrm>
              <a:off x="122509" y="2824982"/>
              <a:ext cx="2465899" cy="7117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45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58EEB97D-F133-ADF3-C05D-A7E926E1C5D1}"/>
              </a:ext>
            </a:extLst>
          </p:cNvPr>
          <p:cNvGrpSpPr/>
          <p:nvPr/>
        </p:nvGrpSpPr>
        <p:grpSpPr>
          <a:xfrm>
            <a:off x="10971091" y="8563833"/>
            <a:ext cx="1297109" cy="374404"/>
            <a:chOff x="1492619" y="5618743"/>
            <a:chExt cx="2465899" cy="711767"/>
          </a:xfrm>
        </p:grpSpPr>
        <p:sp>
          <p:nvSpPr>
            <p:cNvPr id="1055" name="Rounded Rectangle 1054">
              <a:extLst>
                <a:ext uri="{FF2B5EF4-FFF2-40B4-BE49-F238E27FC236}">
                  <a16:creationId xmlns:a16="http://schemas.microsoft.com/office/drawing/2014/main" id="{8DBF0FA7-DC0E-DD44-60D7-CEBA8513A08F}"/>
                </a:ext>
              </a:extLst>
            </p:cNvPr>
            <p:cNvSpPr/>
            <p:nvPr/>
          </p:nvSpPr>
          <p:spPr>
            <a:xfrm>
              <a:off x="1492619" y="5618743"/>
              <a:ext cx="2465899" cy="71176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45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6" name="Picture 21" descr="Jupyter Notebook 이란? (설치 및 사용법)">
              <a:extLst>
                <a:ext uri="{FF2B5EF4-FFF2-40B4-BE49-F238E27FC236}">
                  <a16:creationId xmlns:a16="http://schemas.microsoft.com/office/drawing/2014/main" id="{1B83F765-5C63-8DFD-90D6-D8DAEAF704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30" b="22147"/>
            <a:stretch/>
          </p:blipFill>
          <p:spPr bwMode="auto">
            <a:xfrm>
              <a:off x="1761010" y="5701143"/>
              <a:ext cx="1929115" cy="546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01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kern="0" spc="-200" dirty="0">
                <a:solidFill>
                  <a:srgbClr val="000000"/>
                </a:solidFill>
                <a:latin typeface="Pretendard ExtraBold" pitchFamily="34" charset="0"/>
                <a:cs typeface="Pretendard ExtraBold" pitchFamily="34" charset="0"/>
              </a:rPr>
              <a:t>PROJECT </a:t>
            </a:r>
          </a:p>
          <a:p>
            <a:r>
              <a:rPr lang="en-US" sz="8000" kern="0" spc="-200" dirty="0">
                <a:solidFill>
                  <a:srgbClr val="4452FF"/>
                </a:solidFill>
                <a:latin typeface="Pretendard ExtraBold" pitchFamily="34" charset="0"/>
                <a:cs typeface="Pretendard ExtraBold" pitchFamily="34" charset="0"/>
              </a:rPr>
              <a:t>WORK-FLOW</a:t>
            </a:r>
            <a:endParaRPr lang="en-US" dirty="0"/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5562600" y="1257300"/>
            <a:ext cx="10058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Object 37">
            <a:extLst>
              <a:ext uri="{FF2B5EF4-FFF2-40B4-BE49-F238E27FC236}">
                <a16:creationId xmlns:a16="http://schemas.microsoft.com/office/drawing/2014/main" id="{138ACBDA-0DE8-37FF-ECB3-2E0D9F2330D3}"/>
              </a:ext>
            </a:extLst>
          </p:cNvPr>
          <p:cNvSpPr txBox="1"/>
          <p:nvPr/>
        </p:nvSpPr>
        <p:spPr>
          <a:xfrm>
            <a:off x="6350237" y="4076700"/>
            <a:ext cx="1988896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300" b="1" kern="0" spc="-100" dirty="0" err="1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lang="ko-KR" altLang="en-US" sz="23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및</a:t>
            </a:r>
            <a:endParaRPr lang="en-US" altLang="ko-KR" sz="23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3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  <a:endParaRPr lang="en-US" altLang="ko-KR" sz="23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61" name="Object 39">
            <a:extLst>
              <a:ext uri="{FF2B5EF4-FFF2-40B4-BE49-F238E27FC236}">
                <a16:creationId xmlns:a16="http://schemas.microsoft.com/office/drawing/2014/main" id="{6AE0ACCF-39C5-AB05-B79B-C53E528195E5}"/>
              </a:ext>
            </a:extLst>
          </p:cNvPr>
          <p:cNvSpPr txBox="1"/>
          <p:nvPr/>
        </p:nvSpPr>
        <p:spPr>
          <a:xfrm>
            <a:off x="6317491" y="3750810"/>
            <a:ext cx="1988895" cy="402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4452FF"/>
                </a:solidFill>
                <a:latin typeface="Pretendard Black" pitchFamily="34" charset="0"/>
                <a:cs typeface="Pretendard Black" pitchFamily="34" charset="0"/>
              </a:rPr>
              <a:t>0</a:t>
            </a:r>
            <a:r>
              <a:rPr lang="en-US" altLang="ko-KR" sz="2000" kern="0" spc="-100" dirty="0">
                <a:solidFill>
                  <a:srgbClr val="4452FF"/>
                </a:solidFill>
                <a:latin typeface="Pretendard Black" pitchFamily="34" charset="0"/>
                <a:cs typeface="Pretendard Black" pitchFamily="34" charset="0"/>
              </a:rPr>
              <a:t>2</a:t>
            </a:r>
            <a:endParaRPr lang="en-US" dirty="0">
              <a:solidFill>
                <a:srgbClr val="4452FF"/>
              </a:solidFill>
            </a:endParaRPr>
          </a:p>
        </p:txBody>
      </p:sp>
      <p:sp>
        <p:nvSpPr>
          <p:cNvPr id="1062" name="Object 37">
            <a:extLst>
              <a:ext uri="{FF2B5EF4-FFF2-40B4-BE49-F238E27FC236}">
                <a16:creationId xmlns:a16="http://schemas.microsoft.com/office/drawing/2014/main" id="{0F5FFFF7-D4B9-2FE8-9519-5919C3D9BF41}"/>
              </a:ext>
            </a:extLst>
          </p:cNvPr>
          <p:cNvSpPr txBox="1"/>
          <p:nvPr/>
        </p:nvSpPr>
        <p:spPr>
          <a:xfrm>
            <a:off x="10058400" y="4217752"/>
            <a:ext cx="1988896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300" b="1" kern="0" spc="-1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 보완</a:t>
            </a:r>
            <a:endParaRPr lang="en-US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63" name="Object 39">
            <a:extLst>
              <a:ext uri="{FF2B5EF4-FFF2-40B4-BE49-F238E27FC236}">
                <a16:creationId xmlns:a16="http://schemas.microsoft.com/office/drawing/2014/main" id="{6B04C6F8-4EC1-0B73-F99D-5E8B6EAC1F27}"/>
              </a:ext>
            </a:extLst>
          </p:cNvPr>
          <p:cNvSpPr txBox="1"/>
          <p:nvPr/>
        </p:nvSpPr>
        <p:spPr>
          <a:xfrm>
            <a:off x="10058400" y="3779092"/>
            <a:ext cx="1988895" cy="402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chemeClr val="bg1"/>
                </a:solidFill>
                <a:latin typeface="Pretendard Black" pitchFamily="34" charset="0"/>
                <a:cs typeface="Pretendard Black" pitchFamily="34" charset="0"/>
              </a:rPr>
              <a:t>0</a:t>
            </a:r>
            <a:r>
              <a:rPr lang="en-US" altLang="ko-KR" sz="2000" kern="0" spc="-100" dirty="0">
                <a:solidFill>
                  <a:schemeClr val="bg1"/>
                </a:solidFill>
                <a:latin typeface="Pretendard Black" pitchFamily="34" charset="0"/>
                <a:cs typeface="Pretendard Black" pitchFamily="34" charset="0"/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66" name="Object 37">
            <a:extLst>
              <a:ext uri="{FF2B5EF4-FFF2-40B4-BE49-F238E27FC236}">
                <a16:creationId xmlns:a16="http://schemas.microsoft.com/office/drawing/2014/main" id="{6CF6ED3E-6752-AF95-4B29-452B40A08286}"/>
              </a:ext>
            </a:extLst>
          </p:cNvPr>
          <p:cNvSpPr txBox="1"/>
          <p:nvPr/>
        </p:nvSpPr>
        <p:spPr>
          <a:xfrm>
            <a:off x="13792200" y="4134360"/>
            <a:ext cx="1988896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3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</a:t>
            </a:r>
            <a:endParaRPr lang="en-US" altLang="ko-KR" sz="2300" b="1" kern="0" spc="-100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300" b="1" kern="0" spc="-100" dirty="0">
                <a:solidFill>
                  <a:srgbClr val="4452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en-US" b="1" dirty="0">
              <a:solidFill>
                <a:srgbClr val="4452FF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67" name="Object 39">
            <a:extLst>
              <a:ext uri="{FF2B5EF4-FFF2-40B4-BE49-F238E27FC236}">
                <a16:creationId xmlns:a16="http://schemas.microsoft.com/office/drawing/2014/main" id="{AF5F87E6-35CC-8FF6-0CDA-D82EBE5A8B5C}"/>
              </a:ext>
            </a:extLst>
          </p:cNvPr>
          <p:cNvSpPr txBox="1"/>
          <p:nvPr/>
        </p:nvSpPr>
        <p:spPr>
          <a:xfrm>
            <a:off x="13792200" y="3750810"/>
            <a:ext cx="1988895" cy="402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4452FF"/>
                </a:solidFill>
                <a:latin typeface="Pretendard Black" pitchFamily="34" charset="0"/>
                <a:cs typeface="Pretendard Black" pitchFamily="34" charset="0"/>
              </a:rPr>
              <a:t>0</a:t>
            </a:r>
            <a:r>
              <a:rPr lang="en-US" altLang="ko-KR" sz="2000" kern="0" spc="-100" dirty="0">
                <a:solidFill>
                  <a:srgbClr val="4452FF"/>
                </a:solidFill>
                <a:latin typeface="Pretendard Black" pitchFamily="34" charset="0"/>
                <a:cs typeface="Pretendard Black" pitchFamily="34" charset="0"/>
              </a:rPr>
              <a:t>4</a:t>
            </a:r>
            <a:endParaRPr lang="en-US" dirty="0">
              <a:solidFill>
                <a:srgbClr val="4452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17604667" y="9678190"/>
            <a:ext cx="678677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9E9E9E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1057" name="Object 81">
            <a:extLst>
              <a:ext uri="{FF2B5EF4-FFF2-40B4-BE49-F238E27FC236}">
                <a16:creationId xmlns:a16="http://schemas.microsoft.com/office/drawing/2014/main" id="{747F5A0B-F835-0E3F-34EE-0B7738AB889D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01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8" name="Object 83">
            <a:extLst>
              <a:ext uri="{FF2B5EF4-FFF2-40B4-BE49-F238E27FC236}">
                <a16:creationId xmlns:a16="http://schemas.microsoft.com/office/drawing/2014/main" id="{FEDE60F3-BE2F-1AFB-0E33-0A5E88B13863}"/>
              </a:ext>
            </a:extLst>
          </p:cNvPr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b="1" kern="0" spc="-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명세</a:t>
            </a:r>
            <a:r>
              <a:rPr lang="en-US" sz="8000" b="1" kern="0" spc="-2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 </a:t>
            </a: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37D1F1FB-E944-BB21-B083-15C5E7ED4AE0}"/>
              </a:ext>
            </a:extLst>
          </p:cNvPr>
          <p:cNvCxnSpPr>
            <a:cxnSpLocks/>
          </p:cNvCxnSpPr>
          <p:nvPr/>
        </p:nvCxnSpPr>
        <p:spPr>
          <a:xfrm>
            <a:off x="5562600" y="1257300"/>
            <a:ext cx="10058400" cy="0"/>
          </a:xfrm>
          <a:prstGeom prst="line">
            <a:avLst/>
          </a:prstGeom>
          <a:ln w="38100">
            <a:solidFill>
              <a:srgbClr val="445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EC7055-CF13-C280-62E5-AC79DED8F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55451"/>
              </p:ext>
            </p:extLst>
          </p:nvPr>
        </p:nvGraphicFramePr>
        <p:xfrm>
          <a:off x="1403414" y="2089676"/>
          <a:ext cx="15240000" cy="7719149"/>
        </p:xfrm>
        <a:graphic>
          <a:graphicData uri="http://schemas.openxmlformats.org/drawingml/2006/table">
            <a:tbl>
              <a:tblPr firstRow="1" bandRow="1">
                <a:effectLst/>
                <a:tableStyleId>{74C1A8A3-306A-4EB7-A6B1-4F7E0EB9C5D6}</a:tableStyleId>
              </a:tblPr>
              <a:tblGrid>
                <a:gridCol w="2787586">
                  <a:extLst>
                    <a:ext uri="{9D8B030D-6E8A-4147-A177-3AD203B41FA5}">
                      <a16:colId xmlns:a16="http://schemas.microsoft.com/office/drawing/2014/main" val="3517818806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183902271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82353418"/>
                    </a:ext>
                  </a:extLst>
                </a:gridCol>
                <a:gridCol w="5670614">
                  <a:extLst>
                    <a:ext uri="{9D8B030D-6E8A-4147-A177-3AD203B41FA5}">
                      <a16:colId xmlns:a16="http://schemas.microsoft.com/office/drawing/2014/main" val="2434453156"/>
                    </a:ext>
                  </a:extLst>
                </a:gridCol>
              </a:tblGrid>
              <a:tr h="6173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출처</a:t>
                      </a:r>
                      <a:endParaRPr 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8A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데이터 이름</a:t>
                      </a:r>
                      <a:endParaRPr 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8A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제공 형태</a:t>
                      </a:r>
                      <a:endParaRPr 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8AF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2000" b="1" i="0" dirty="0">
                          <a:latin typeface="Pretendard SemiBold" panose="02000503000000020004" pitchFamily="2" charset="-127"/>
                          <a:ea typeface="Pretendard SemiBold" panose="02000503000000020004" pitchFamily="2" charset="-127"/>
                          <a:cs typeface="Pretendard SemiBold" panose="02000503000000020004" pitchFamily="2" charset="-127"/>
                        </a:rPr>
                        <a:t>요약</a:t>
                      </a:r>
                      <a:endParaRPr lang="en-US" sz="2000" b="1" i="0" dirty="0">
                        <a:latin typeface="Pretendard SemiBold" panose="02000503000000020004" pitchFamily="2" charset="-127"/>
                        <a:ea typeface="Pretendard SemiBold" panose="02000503000000020004" pitchFamily="2" charset="-127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8A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891531"/>
                  </a:ext>
                </a:extLst>
              </a:tr>
              <a:tr h="61730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err="1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서울열린데이터광장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서울시 상관분석 서비스 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(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추정매출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-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자치구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)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Csv/API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서울시 자치구별 점포들의 추정 매출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(27763 × 53)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기간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: 2019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~ 2023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43695"/>
                  </a:ext>
                </a:extLst>
              </a:tr>
              <a:tr h="61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서울열린데이터광장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서울시 상관분석 서비스 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(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길단위인구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-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자치구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)</a:t>
                      </a:r>
                    </a:p>
                    <a:p>
                      <a:pPr algn="ctr"/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Csv/API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서울시 자치구별 생활인구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(450 × 25)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기간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: 2023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~ 2023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531721"/>
                  </a:ext>
                </a:extLst>
              </a:tr>
              <a:tr h="61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서울열린데이터광장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스마트 서울 도시데이터 센서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(S-DoT) </a:t>
                      </a:r>
                    </a:p>
                    <a:p>
                      <a:pPr algn="ctr"/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유동인구 측정 정보 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Csv/API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서울시 주요 위치에 있는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100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대의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S-DoT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로 측정된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10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 단위 유동인구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(1368355 × 9)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기간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: 2019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~ 2023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687654"/>
                  </a:ext>
                </a:extLst>
              </a:tr>
              <a:tr h="61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서울열린데이터광장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서울시 상관분석 서비스 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(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추정매출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-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행정동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)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Csv/API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서울시 행정동 별 점포들의 추정 매출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(101704 × 53)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기간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: 2019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~ 2023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66403"/>
                  </a:ext>
                </a:extLst>
              </a:tr>
              <a:tr h="61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서울열린데이터광장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서울시 상관분석 서비스 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(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길단위인구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-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행정동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)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Csv/API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서울시 행정동 별 생활인구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(7650 × 25)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기간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: 2019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~ 2023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784593"/>
                  </a:ext>
                </a:extLst>
              </a:tr>
              <a:tr h="61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서울열린데이터광장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서울시 상관분석 서비스 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(</a:t>
                      </a:r>
                      <a:r>
                        <a:rPr lang="ko-KR" altLang="en-US" b="1" dirty="0" err="1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집객시설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-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행정동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)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Csv/API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서울시 행정동 별 </a:t>
                      </a:r>
                      <a:r>
                        <a:rPr lang="ko-KR" altLang="en-US" sz="18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집객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 시설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(4675 × 23)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기간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: 2020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~ 2023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940096"/>
                  </a:ext>
                </a:extLst>
              </a:tr>
              <a:tr h="61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서울열린데이터광장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서울시 상관분석 서비스 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(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점포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-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행정동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)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Csv/API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서울시 행정동 별 점포 정보 및 개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폐업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프랜차이즈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(11948 × 12)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기간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: 2019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~ 2023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044954"/>
                  </a:ext>
                </a:extLst>
              </a:tr>
              <a:tr h="61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서울열린데이터광장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서울시 상관분석 서비스 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(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아파트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-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행정동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)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/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Csv/API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서울시 행정동 별 아파트 수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(6368 × 18)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기간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: 2019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~ 2023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291061"/>
                  </a:ext>
                </a:extLst>
              </a:tr>
              <a:tr h="617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서울열린데이터광장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서울시 상관분석 서비스 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(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직장인구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-</a:t>
                      </a:r>
                      <a:r>
                        <a:rPr lang="ko-KR" alt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행정동</a:t>
                      </a:r>
                      <a:r>
                        <a:rPr lang="en-US" altLang="ko-KR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)</a:t>
                      </a:r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/>
                      <a:endParaRPr lang="en-US" b="1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Csv/API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서울시 행정동 별 직장인 인구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(7636 × 24)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l" rtl="0"/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기간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: 2019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1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~ 2023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년 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2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  <a:cs typeface="+mn-cs"/>
                        </a:rPr>
                        <a:t>분기</a:t>
                      </a:r>
                      <a:endParaRPr lang="ko-KR" altLang="en-US" sz="1800" b="0" dirty="0"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65158" marR="65158" marT="32579" marB="325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615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212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8"/>
          <p:cNvSpPr txBox="1"/>
          <p:nvPr/>
        </p:nvSpPr>
        <p:spPr>
          <a:xfrm>
            <a:off x="17604667" y="9678190"/>
            <a:ext cx="678677" cy="39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8"/>
          <p:cNvSpPr txBox="1"/>
          <p:nvPr/>
        </p:nvSpPr>
        <p:spPr>
          <a:xfrm>
            <a:off x="693212" y="578506"/>
            <a:ext cx="681154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데이터 명세 </a:t>
            </a:r>
            <a:endParaRPr/>
          </a:p>
        </p:txBody>
      </p:sp>
      <p:cxnSp>
        <p:nvCxnSpPr>
          <p:cNvPr id="381" name="Google Shape;381;p8"/>
          <p:cNvCxnSpPr>
            <a:cxnSpLocks/>
          </p:cNvCxnSpPr>
          <p:nvPr/>
        </p:nvCxnSpPr>
        <p:spPr>
          <a:xfrm>
            <a:off x="6324600" y="1257300"/>
            <a:ext cx="9296400" cy="0"/>
          </a:xfrm>
          <a:prstGeom prst="straightConnector1">
            <a:avLst/>
          </a:prstGeom>
          <a:noFill/>
          <a:ln w="38100" cap="flat" cmpd="sng">
            <a:solidFill>
              <a:srgbClr val="4452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2" name="Google Shape;38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2669388"/>
            <a:ext cx="16154400" cy="590311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8"/>
          <p:cNvSpPr txBox="1"/>
          <p:nvPr/>
        </p:nvSpPr>
        <p:spPr>
          <a:xfrm>
            <a:off x="5943600" y="9025235"/>
            <a:ext cx="6629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4452FF"/>
                </a:solidFill>
                <a:latin typeface="Arial"/>
                <a:ea typeface="Arial"/>
                <a:cs typeface="Arial"/>
                <a:sym typeface="Arial"/>
              </a:rPr>
              <a:t>서울시 상권분석 서비스(추정매출 – 행정동) Raw데이터</a:t>
            </a:r>
            <a:endParaRPr sz="1800" b="1">
              <a:solidFill>
                <a:srgbClr val="445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Object 81">
            <a:extLst>
              <a:ext uri="{FF2B5EF4-FFF2-40B4-BE49-F238E27FC236}">
                <a16:creationId xmlns:a16="http://schemas.microsoft.com/office/drawing/2014/main" id="{563487F1-DAD5-4EA8-8FC9-B5ED2F57E0F8}"/>
              </a:ext>
            </a:extLst>
          </p:cNvPr>
          <p:cNvSpPr txBox="1"/>
          <p:nvPr/>
        </p:nvSpPr>
        <p:spPr>
          <a:xfrm>
            <a:off x="15163800" y="1028700"/>
            <a:ext cx="297982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" pitchFamily="34" charset="0"/>
                <a:cs typeface="Pretendard" pitchFamily="34" charset="0"/>
              </a:rPr>
              <a:t>CHAPTER 01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140"/>
          <p:cNvSpPr txBox="1"/>
          <p:nvPr/>
        </p:nvSpPr>
        <p:spPr>
          <a:xfrm>
            <a:off x="1981199" y="4603909"/>
            <a:ext cx="14325602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1500" b="1" kern="0" spc="-2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분석 및 탐색</a:t>
            </a:r>
            <a:endParaRPr lang="en-US" sz="2800" b="1" dirty="0">
              <a:solidFill>
                <a:schemeClr val="bg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Object 140">
            <a:extLst>
              <a:ext uri="{FF2B5EF4-FFF2-40B4-BE49-F238E27FC236}">
                <a16:creationId xmlns:a16="http://schemas.microsoft.com/office/drawing/2014/main" id="{94EF4AB1-12F2-5E63-1336-3C078DE0F30B}"/>
              </a:ext>
            </a:extLst>
          </p:cNvPr>
          <p:cNvSpPr txBox="1"/>
          <p:nvPr/>
        </p:nvSpPr>
        <p:spPr>
          <a:xfrm>
            <a:off x="5867399" y="3128070"/>
            <a:ext cx="65532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0" b="1" kern="0" spc="-2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Chapter 02</a:t>
            </a:r>
            <a:endParaRPr lang="en-US" b="1" dirty="0"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CAEB72-1AA1-9A21-5AE3-18A3DFDEA534}"/>
              </a:ext>
            </a:extLst>
          </p:cNvPr>
          <p:cNvCxnSpPr>
            <a:cxnSpLocks/>
          </p:cNvCxnSpPr>
          <p:nvPr/>
        </p:nvCxnSpPr>
        <p:spPr>
          <a:xfrm>
            <a:off x="762000" y="800100"/>
            <a:ext cx="16611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34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</TotalTime>
  <Words>2615</Words>
  <Application>Microsoft Office PowerPoint</Application>
  <PresentationFormat>사용자 지정</PresentationFormat>
  <Paragraphs>600</Paragraphs>
  <Slides>49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Pretendard ExtraBold</vt:lpstr>
      <vt:lpstr>PT Sans Caption</vt:lpstr>
      <vt:lpstr>Calibri</vt:lpstr>
      <vt:lpstr>S-Core Dream 2 ExtraLight</vt:lpstr>
      <vt:lpstr>Pretendard</vt:lpstr>
      <vt:lpstr>Pretendard Medium</vt:lpstr>
      <vt:lpstr>Pretendard SemiBold</vt:lpstr>
      <vt:lpstr>Wingdings</vt:lpstr>
      <vt:lpstr>Pretendard Black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officegen</dc:creator>
  <cp:lastModifiedBy>Gun Won Park</cp:lastModifiedBy>
  <cp:revision>81</cp:revision>
  <dcterms:created xsi:type="dcterms:W3CDTF">2023-11-30T17:21:44Z</dcterms:created>
  <dcterms:modified xsi:type="dcterms:W3CDTF">2023-12-04T06:23:45Z</dcterms:modified>
</cp:coreProperties>
</file>